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7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79" r:id="rId11"/>
    <p:sldId id="268" r:id="rId12"/>
    <p:sldId id="270" r:id="rId13"/>
    <p:sldId id="272" r:id="rId14"/>
    <p:sldId id="273" r:id="rId15"/>
    <p:sldId id="274" r:id="rId16"/>
    <p:sldId id="275" r:id="rId17"/>
    <p:sldId id="276" r:id="rId18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0" userDrawn="1">
          <p15:clr>
            <a:srgbClr val="A4A3A4"/>
          </p15:clr>
        </p15:guide>
        <p15:guide id="2" pos="15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7" autoAdjust="0"/>
    <p:restoredTop sz="95000" autoAdjust="0"/>
  </p:normalViewPr>
  <p:slideViewPr>
    <p:cSldViewPr snapToGrid="0" showGuides="1">
      <p:cViewPr varScale="1">
        <p:scale>
          <a:sx n="72" d="100"/>
          <a:sy n="72" d="100"/>
        </p:scale>
        <p:origin x="3776" y="56"/>
      </p:cViewPr>
      <p:guideLst>
        <p:guide orient="horz" pos="3840"/>
        <p:guide pos="154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101" d="100"/>
          <a:sy n="101" d="100"/>
        </p:scale>
        <p:origin x="3332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9AC607-A3E5-49FF-8B94-A12C9C4AD390}" type="datetimeFigureOut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03BE32-C350-4F89-9CA1-758EBA68C6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5761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3BE32-C350-4F89-9CA1-758EBA68C6C6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413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564757-E0FA-5DD5-96FD-BFB0DAC4F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A94E51-0AC5-8DEC-E769-53BE58C815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0DCCF3C4-A950-C19A-7EB8-B770A7A8E7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418133D-3D03-4B50-1AC8-2EB7B4D95D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3BE32-C350-4F89-9CA1-758EBA68C6C6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1993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32285F-D2DF-859B-1042-6BD262E1D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8D40D80-DFF8-B7F5-3DAC-4740434F07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06F95FB-5285-F45B-B5C7-56FBE4E083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A669AFB-BED2-FD35-2AE4-B33DBFD0A4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3BE32-C350-4F89-9CA1-758EBA68C6C6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1988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EDF4F7-F384-CDE1-8AD7-A4782CB8C3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7804024-D455-20CD-F759-C734D177E2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0F53C6B-BFEB-6BDE-F073-D599CF75C3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F5F51C3-5441-72E0-B8AD-849C462AD6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3BE32-C350-4F89-9CA1-758EBA68C6C6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25912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07B38E-1073-9559-8330-44196675A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3B1A196-76AF-D05F-F6ED-978A1B2253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C4EF1CA-D920-35D9-3C90-A6FC6A324D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6417F3D-9B0E-73D8-8A35-9E485998DD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3BE32-C350-4F89-9CA1-758EBA68C6C6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54251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A0282C-1A68-7ECF-FD44-CB2465D03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59F83B8D-4F70-3A11-3969-18EAD00675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DAB8DC4-E800-47EB-5B76-9260A83AAD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064F766-8B54-BCE9-C4AE-A74124B650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3BE32-C350-4F89-9CA1-758EBA68C6C6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04698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81999-3C3F-7A25-F9F8-C20D72A6F9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568640F-0871-3AE1-8F84-EF9E663C2E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C5B6902D-1F2E-B493-4E1E-F2427452BA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E1CF3A2-C8D0-52E7-F638-A0A15B6F3D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3BE32-C350-4F89-9CA1-758EBA68C6C6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4318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57250" y="6386845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0D406-653A-47E3-9258-2C8BDBAA72E0}" type="datetime1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50752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BBCFE-1B58-4D11-B44F-423E76EAB562}" type="datetime1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90324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ADC81E4-D210-6779-9633-C34AB376F2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9" y="321944"/>
            <a:ext cx="3068666" cy="374342"/>
          </a:xfrm>
        </p:spPr>
        <p:txBody>
          <a:bodyPr/>
          <a:lstStyle>
            <a:lvl1pPr>
              <a:defRPr sz="1300" b="0">
                <a:latin typeface="AppleSDGothicNeoR00" panose="02000503000000000000" pitchFamily="2" charset="-127"/>
                <a:ea typeface="AppleSDGothicNeoR00" panose="02000503000000000000" pitchFamily="2" charset="-127"/>
              </a:defRPr>
            </a:lvl1pPr>
          </a:lstStyle>
          <a:p>
            <a:r>
              <a:rPr lang="ko-KR" altLang="en-US"/>
              <a:t>와이즈인캠퍼스 평생교육원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F4E6DB1-1C54-B93B-F647-BE5241018B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71488" y="11627148"/>
            <a:ext cx="1543050" cy="322144"/>
          </a:xfrm>
        </p:spPr>
        <p:txBody>
          <a:bodyPr/>
          <a:lstStyle>
            <a:lvl1pPr>
              <a:defRPr sz="1000"/>
            </a:lvl1pPr>
          </a:lstStyle>
          <a:p>
            <a:fld id="{25A3AEB7-91F2-4E71-959E-CEB03B3DA4EA}" type="datetime1">
              <a:rPr lang="ko-KR" altLang="en-US" smtClean="0"/>
              <a:t>2026-04-23</a:t>
            </a:fld>
            <a:endParaRPr lang="ko-KR" altLang="en-US" sz="1000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0DA7271-0F37-DFFC-D2C8-837D53BD0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71713" y="11627148"/>
            <a:ext cx="2314575" cy="322144"/>
          </a:xfrm>
        </p:spPr>
        <p:txBody>
          <a:bodyPr/>
          <a:lstStyle>
            <a:lvl1pPr>
              <a:defRPr sz="1000"/>
            </a:lvl1pPr>
          </a:lstStyle>
          <a:p>
            <a:endParaRPr lang="ko-KR" altLang="en-US" sz="100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240E9D7-CD8E-9509-43FF-EAEB4A8CC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43463" y="11627148"/>
            <a:ext cx="1543050" cy="322144"/>
          </a:xfrm>
        </p:spPr>
        <p:txBody>
          <a:bodyPr/>
          <a:lstStyle>
            <a:lvl1pPr>
              <a:defRPr sz="1000"/>
            </a:lvl1pPr>
          </a:lstStyle>
          <a:p>
            <a:fld id="{00999FE8-69A7-4441-B11E-16137204B0DA}" type="slidenum">
              <a:rPr lang="ko-KR" altLang="en-US" smtClean="0"/>
              <a:pPr/>
              <a:t>‹#›</a:t>
            </a:fld>
            <a:endParaRPr lang="ko-KR" altLang="en-US" sz="1000"/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F3FD6B03-E47A-B129-F05B-9D7267AE890E}"/>
              </a:ext>
            </a:extLst>
          </p:cNvPr>
          <p:cNvCxnSpPr>
            <a:cxnSpLocks/>
          </p:cNvCxnSpPr>
          <p:nvPr userDrawn="1"/>
        </p:nvCxnSpPr>
        <p:spPr>
          <a:xfrm>
            <a:off x="471488" y="696287"/>
            <a:ext cx="59150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EE3DF227-EFB4-79E5-93CC-1D80991044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7" y="786767"/>
            <a:ext cx="5915025" cy="607447"/>
          </a:xfrm>
        </p:spPr>
        <p:txBody>
          <a:bodyPr anchor="ctr"/>
          <a:lstStyle>
            <a:lvl1pPr marL="0" indent="0">
              <a:buNone/>
              <a:defRPr sz="1800">
                <a:solidFill>
                  <a:schemeClr val="tx1"/>
                </a:solidFill>
                <a:latin typeface="AppleSDGothicNeoB00" panose="02000503000000000000" pitchFamily="2" charset="-127"/>
                <a:ea typeface="AppleSDGothicNeoB00" panose="02000503000000000000" pitchFamily="2" charset="-127"/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</p:spTree>
    <p:extLst>
      <p:ext uri="{BB962C8B-B14F-4D97-AF65-F5344CB8AC3E}">
        <p14:creationId xmlns:p14="http://schemas.microsoft.com/office/powerpoint/2010/main" val="29470447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2160" userDrawn="1">
          <p15:clr>
            <a:srgbClr val="FBAE40"/>
          </p15:clr>
        </p15:guide>
        <p15:guide id="3" pos="278" userDrawn="1">
          <p15:clr>
            <a:srgbClr val="FBAE40"/>
          </p15:clr>
        </p15:guide>
        <p15:guide id="4" pos="402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F4E6DB1-1C54-B93B-F647-BE5241018B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71488" y="11627148"/>
            <a:ext cx="1543050" cy="322144"/>
          </a:xfrm>
        </p:spPr>
        <p:txBody>
          <a:bodyPr/>
          <a:lstStyle>
            <a:lvl1pPr>
              <a:defRPr sz="1000"/>
            </a:lvl1pPr>
          </a:lstStyle>
          <a:p>
            <a:fld id="{DF11C686-AFC4-43D3-AD68-49C176242181}" type="datetime1">
              <a:rPr lang="ko-KR" altLang="en-US" smtClean="0"/>
              <a:t>2026-04-23</a:t>
            </a:fld>
            <a:endParaRPr lang="ko-KR" altLang="en-US" sz="1000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0DA7271-0F37-DFFC-D2C8-837D53BD0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71713" y="11627148"/>
            <a:ext cx="2314575" cy="322144"/>
          </a:xfrm>
        </p:spPr>
        <p:txBody>
          <a:bodyPr/>
          <a:lstStyle>
            <a:lvl1pPr>
              <a:defRPr sz="1000"/>
            </a:lvl1pPr>
          </a:lstStyle>
          <a:p>
            <a:endParaRPr lang="ko-KR" altLang="en-US" sz="100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240E9D7-CD8E-9509-43FF-EAEB4A8CC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43463" y="11627148"/>
            <a:ext cx="1543050" cy="322144"/>
          </a:xfrm>
        </p:spPr>
        <p:txBody>
          <a:bodyPr/>
          <a:lstStyle>
            <a:lvl1pPr>
              <a:defRPr sz="1000"/>
            </a:lvl1pPr>
          </a:lstStyle>
          <a:p>
            <a:fld id="{00999FE8-69A7-4441-B11E-16137204B0DA}" type="slidenum">
              <a:rPr lang="ko-KR" altLang="en-US" smtClean="0"/>
              <a:pPr/>
              <a:t>‹#›</a:t>
            </a:fld>
            <a:endParaRPr lang="ko-KR" altLang="en-US" sz="1000"/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F3FD6B03-E47A-B129-F05B-9D7267AE890E}"/>
              </a:ext>
            </a:extLst>
          </p:cNvPr>
          <p:cNvCxnSpPr>
            <a:cxnSpLocks/>
          </p:cNvCxnSpPr>
          <p:nvPr userDrawn="1"/>
        </p:nvCxnSpPr>
        <p:spPr>
          <a:xfrm>
            <a:off x="471488" y="696287"/>
            <a:ext cx="5915025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EE3DF227-EFB4-79E5-93CC-1D80991044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7" y="786767"/>
            <a:ext cx="5915025" cy="607447"/>
          </a:xfrm>
        </p:spPr>
        <p:txBody>
          <a:bodyPr anchor="ctr"/>
          <a:lstStyle>
            <a:lvl1pPr marL="0" indent="0">
              <a:buNone/>
              <a:defRPr sz="1800">
                <a:solidFill>
                  <a:schemeClr val="tx1"/>
                </a:solidFill>
                <a:latin typeface="AppleSDGothicNeoB00" panose="02000503000000000000" pitchFamily="2" charset="-127"/>
                <a:ea typeface="AppleSDGothicNeoB00" panose="02000503000000000000" pitchFamily="2" charset="-127"/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605984-C497-C137-E3AB-CBC20B551564}"/>
              </a:ext>
            </a:extLst>
          </p:cNvPr>
          <p:cNvSpPr txBox="1"/>
          <p:nvPr userDrawn="1"/>
        </p:nvSpPr>
        <p:spPr>
          <a:xfrm>
            <a:off x="441325" y="374137"/>
            <a:ext cx="3039830" cy="32214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ko-KR" altLang="en-US" sz="1150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와이즈인캠퍼스 평생교육원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64AB8E-2722-A13B-95D3-39C2BA7FCE9B}"/>
              </a:ext>
            </a:extLst>
          </p:cNvPr>
          <p:cNvSpPr txBox="1"/>
          <p:nvPr userDrawn="1"/>
        </p:nvSpPr>
        <p:spPr>
          <a:xfrm>
            <a:off x="3341920" y="374136"/>
            <a:ext cx="3039830" cy="32214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r"/>
            <a:r>
              <a:rPr lang="ko-KR" altLang="en-US" sz="1150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내일배움카드신청과 수강신청 가이드</a:t>
            </a:r>
          </a:p>
        </p:txBody>
      </p:sp>
    </p:spTree>
    <p:extLst>
      <p:ext uri="{BB962C8B-B14F-4D97-AF65-F5344CB8AC3E}">
        <p14:creationId xmlns:p14="http://schemas.microsoft.com/office/powerpoint/2010/main" val="33719775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2160" userDrawn="1">
          <p15:clr>
            <a:srgbClr val="FBAE40"/>
          </p15:clr>
        </p15:guide>
        <p15:guide id="3" pos="278" userDrawn="1">
          <p15:clr>
            <a:srgbClr val="FBAE40"/>
          </p15:clr>
        </p15:guide>
        <p15:guide id="4" pos="402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DB7D9-2C92-4AA2-8D3C-FCA2B06103E8}" type="datetime1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47493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264BD-0A51-46C6-86E5-8C1C4C73C3D9}" type="datetime1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02818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9CC89-4D27-48A2-B4E6-791C53A85B2E}" type="datetime1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925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DC012-9D0E-4AA6-90A4-D6160F15ADFC}" type="datetime1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89359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3D6A6-0D3E-47C4-83B8-427C1C1AADEE}" type="datetime1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0150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649111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B76E2-92DB-4BF5-A3AD-F007DE1F2AFC}" type="datetime1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80249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06BBE-8561-471B-B24D-5E87D9374288}" type="datetime1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21928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3D73F-C827-4254-8C66-AE0F2F1CCE40}" type="datetime1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92288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799D6-4787-4E69-85CF-92A45CC35B3A}" type="datetime1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18530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7" y="3220389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579E6E7-8EA0-4595-AA09-157413DC9D06}" type="datetime1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999FE8-69A7-4441-B11E-16137204B0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4346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  <p:sldLayoutId id="2147483671" r:id="rId13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4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edu.datacampus.co.kr/main/index.js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work24.go.kr/cm/main.do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8825197-C425-4A13-9564-CEC3AE78172C}"/>
              </a:ext>
            </a:extLst>
          </p:cNvPr>
          <p:cNvSpPr txBox="1"/>
          <p:nvPr/>
        </p:nvSpPr>
        <p:spPr>
          <a:xfrm>
            <a:off x="782537" y="312575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표지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49EF182-9A97-A4CB-D07E-3248E0FFA509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" name="Group 2">
            <a:extLst>
              <a:ext uri="{FF2B5EF4-FFF2-40B4-BE49-F238E27FC236}">
                <a16:creationId xmlns:a16="http://schemas.microsoft.com/office/drawing/2014/main" id="{63B96E20-24C2-3853-FB16-EEC62CDE390D}"/>
              </a:ext>
            </a:extLst>
          </p:cNvPr>
          <p:cNvGrpSpPr/>
          <p:nvPr/>
        </p:nvGrpSpPr>
        <p:grpSpPr>
          <a:xfrm rot="-10800000">
            <a:off x="171450" y="1830215"/>
            <a:ext cx="568607" cy="593878"/>
            <a:chOff x="0" y="0"/>
            <a:chExt cx="571500" cy="596900"/>
          </a:xfrm>
        </p:grpSpPr>
        <p:sp>
          <p:nvSpPr>
            <p:cNvPr id="7" name="Freeform 3">
              <a:extLst>
                <a:ext uri="{FF2B5EF4-FFF2-40B4-BE49-F238E27FC236}">
                  <a16:creationId xmlns:a16="http://schemas.microsoft.com/office/drawing/2014/main" id="{245CD2EE-A322-E230-A9FD-BF748EEA0A38}"/>
                </a:ext>
              </a:extLst>
            </p:cNvPr>
            <p:cNvSpPr/>
            <p:nvPr/>
          </p:nvSpPr>
          <p:spPr>
            <a:xfrm>
              <a:off x="0" y="0"/>
              <a:ext cx="571500" cy="596900"/>
            </a:xfrm>
            <a:custGeom>
              <a:avLst/>
              <a:gdLst/>
              <a:ahLst/>
              <a:cxnLst/>
              <a:rect l="l" t="t" r="r" b="b"/>
              <a:pathLst>
                <a:path w="571500" h="596900">
                  <a:moveTo>
                    <a:pt x="571500" y="596900"/>
                  </a:moveTo>
                  <a:lnTo>
                    <a:pt x="0" y="596900"/>
                  </a:lnTo>
                  <a:lnTo>
                    <a:pt x="0" y="0"/>
                  </a:lnTo>
                  <a:lnTo>
                    <a:pt x="571500" y="596900"/>
                  </a:lnTo>
                  <a:close/>
                </a:path>
              </a:pathLst>
            </a:custGeom>
            <a:solidFill>
              <a:srgbClr val="4C6293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8" name="TextBox 4">
              <a:extLst>
                <a:ext uri="{FF2B5EF4-FFF2-40B4-BE49-F238E27FC236}">
                  <a16:creationId xmlns:a16="http://schemas.microsoft.com/office/drawing/2014/main" id="{59448720-C350-C03F-4459-76D194C29804}"/>
                </a:ext>
              </a:extLst>
            </p:cNvPr>
            <p:cNvSpPr txBox="1"/>
            <p:nvPr/>
          </p:nvSpPr>
          <p:spPr>
            <a:xfrm>
              <a:off x="0" y="241300"/>
              <a:ext cx="285750" cy="354330"/>
            </a:xfrm>
            <a:prstGeom prst="rect">
              <a:avLst/>
            </a:prstGeom>
          </p:spPr>
          <p:txBody>
            <a:bodyPr lIns="50800" tIns="50800" rIns="50800" bIns="508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2654"/>
                </a:lnSpc>
              </a:pPr>
              <a:endParaRPr/>
            </a:p>
          </p:txBody>
        </p:sp>
      </p:grpSp>
      <p:sp>
        <p:nvSpPr>
          <p:cNvPr id="9" name="직사각형 8">
            <a:extLst>
              <a:ext uri="{FF2B5EF4-FFF2-40B4-BE49-F238E27FC236}">
                <a16:creationId xmlns:a16="http://schemas.microsoft.com/office/drawing/2014/main" id="{C115865E-6CD4-C5B6-DDD0-4F0097D55605}"/>
              </a:ext>
            </a:extLst>
          </p:cNvPr>
          <p:cNvSpPr/>
          <p:nvPr/>
        </p:nvSpPr>
        <p:spPr>
          <a:xfrm>
            <a:off x="352425" y="314325"/>
            <a:ext cx="6153150" cy="11563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" name="Group 10">
            <a:extLst>
              <a:ext uri="{FF2B5EF4-FFF2-40B4-BE49-F238E27FC236}">
                <a16:creationId xmlns:a16="http://schemas.microsoft.com/office/drawing/2014/main" id="{24EEB109-5910-F609-CCD2-0274ED9FC88E}"/>
              </a:ext>
            </a:extLst>
          </p:cNvPr>
          <p:cNvGrpSpPr/>
          <p:nvPr/>
        </p:nvGrpSpPr>
        <p:grpSpPr>
          <a:xfrm>
            <a:off x="171449" y="856558"/>
            <a:ext cx="3621755" cy="973025"/>
            <a:chOff x="0" y="-57150"/>
            <a:chExt cx="544234" cy="256270"/>
          </a:xfrm>
        </p:grpSpPr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AA2C42ED-CF93-DFC4-EB7A-7E02CB961E85}"/>
                </a:ext>
              </a:extLst>
            </p:cNvPr>
            <p:cNvSpPr/>
            <p:nvPr/>
          </p:nvSpPr>
          <p:spPr>
            <a:xfrm>
              <a:off x="0" y="0"/>
              <a:ext cx="544234" cy="199120"/>
            </a:xfrm>
            <a:custGeom>
              <a:avLst/>
              <a:gdLst/>
              <a:ahLst/>
              <a:cxnLst/>
              <a:rect l="l" t="t" r="r" b="b"/>
              <a:pathLst>
                <a:path w="544234" h="199120">
                  <a:moveTo>
                    <a:pt x="0" y="0"/>
                  </a:moveTo>
                  <a:lnTo>
                    <a:pt x="544234" y="0"/>
                  </a:lnTo>
                  <a:lnTo>
                    <a:pt x="544234" y="199120"/>
                  </a:lnTo>
                  <a:lnTo>
                    <a:pt x="0" y="199120"/>
                  </a:lnTo>
                  <a:close/>
                </a:path>
              </a:pathLst>
            </a:custGeom>
            <a:solidFill>
              <a:srgbClr val="5277C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2" name="TextBox 12">
              <a:extLst>
                <a:ext uri="{FF2B5EF4-FFF2-40B4-BE49-F238E27FC236}">
                  <a16:creationId xmlns:a16="http://schemas.microsoft.com/office/drawing/2014/main" id="{CD8C5859-6300-65C8-10C7-5B11C3853D22}"/>
                </a:ext>
              </a:extLst>
            </p:cNvPr>
            <p:cNvSpPr txBox="1"/>
            <p:nvPr/>
          </p:nvSpPr>
          <p:spPr>
            <a:xfrm>
              <a:off x="0" y="-57150"/>
              <a:ext cx="544234" cy="2562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2654"/>
                </a:lnSpc>
              </a:pPr>
              <a:endParaRPr/>
            </a:p>
          </p:txBody>
        </p:sp>
      </p:grpSp>
      <p:sp>
        <p:nvSpPr>
          <p:cNvPr id="13" name="TextBox 18">
            <a:extLst>
              <a:ext uri="{FF2B5EF4-FFF2-40B4-BE49-F238E27FC236}">
                <a16:creationId xmlns:a16="http://schemas.microsoft.com/office/drawing/2014/main" id="{ED176AE5-722D-C914-3CC9-5C796C751C4E}"/>
              </a:ext>
            </a:extLst>
          </p:cNvPr>
          <p:cNvSpPr txBox="1"/>
          <p:nvPr/>
        </p:nvSpPr>
        <p:spPr>
          <a:xfrm>
            <a:off x="496259" y="1398079"/>
            <a:ext cx="3113179" cy="1538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62"/>
              </a:lnSpc>
            </a:pPr>
            <a:r>
              <a:rPr lang="en-US" sz="2000" b="1" dirty="0">
                <a:solidFill>
                  <a:srgbClr val="FCFCFC"/>
                </a:solidFill>
                <a:latin typeface="AppleSDGothicNeoB00" panose="02000503000000000000" pitchFamily="2" charset="-127"/>
                <a:ea typeface="AppleSDGothicNeoB00" panose="02000503000000000000" pitchFamily="2" charset="-127"/>
                <a:cs typeface="Poppins Medium"/>
                <a:sym typeface="Poppins Medium"/>
              </a:rPr>
              <a:t>www.wiseincampus.co.kr</a:t>
            </a:r>
          </a:p>
        </p:txBody>
      </p:sp>
      <p:sp>
        <p:nvSpPr>
          <p:cNvPr id="14" name="TextBox 14">
            <a:extLst>
              <a:ext uri="{FF2B5EF4-FFF2-40B4-BE49-F238E27FC236}">
                <a16:creationId xmlns:a16="http://schemas.microsoft.com/office/drawing/2014/main" id="{8A488F59-B78F-BA44-D847-06872F83472F}"/>
              </a:ext>
            </a:extLst>
          </p:cNvPr>
          <p:cNvSpPr txBox="1"/>
          <p:nvPr/>
        </p:nvSpPr>
        <p:spPr>
          <a:xfrm>
            <a:off x="782537" y="2262959"/>
            <a:ext cx="4433464" cy="12388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11201"/>
              </a:lnSpc>
            </a:pPr>
            <a:r>
              <a:rPr lang="ko-KR" altLang="en-US" sz="4200" b="1" spc="-219">
                <a:solidFill>
                  <a:srgbClr val="222222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JASO Sans Light"/>
                <a:sym typeface="JASO Sans Light"/>
              </a:rPr>
              <a:t>국민내일배움카드</a:t>
            </a:r>
            <a:endParaRPr lang="en-US" sz="4200" b="1" spc="-219">
              <a:solidFill>
                <a:srgbClr val="222222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JASO Sans Light"/>
              <a:sym typeface="JASO Sans Light"/>
            </a:endParaRPr>
          </a:p>
        </p:txBody>
      </p:sp>
      <p:sp>
        <p:nvSpPr>
          <p:cNvPr id="15" name="TextBox 15">
            <a:extLst>
              <a:ext uri="{FF2B5EF4-FFF2-40B4-BE49-F238E27FC236}">
                <a16:creationId xmlns:a16="http://schemas.microsoft.com/office/drawing/2014/main" id="{8714B955-F8F5-9C2F-36A6-CB3A445A6B35}"/>
              </a:ext>
            </a:extLst>
          </p:cNvPr>
          <p:cNvSpPr txBox="1"/>
          <p:nvPr/>
        </p:nvSpPr>
        <p:spPr>
          <a:xfrm>
            <a:off x="782537" y="3676150"/>
            <a:ext cx="5723038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ko-KR" altLang="en-US" sz="3000" b="1">
                <a:solidFill>
                  <a:srgbClr val="4E6BF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고용</a:t>
            </a:r>
            <a:r>
              <a:rPr lang="en-US" altLang="ko-KR" sz="3000" b="1">
                <a:solidFill>
                  <a:srgbClr val="4E6BF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24 </a:t>
            </a:r>
            <a:r>
              <a:rPr lang="ko-KR" altLang="en-US" sz="3000" b="1">
                <a:solidFill>
                  <a:srgbClr val="4E6BF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내일배움카드 신청부터</a:t>
            </a:r>
            <a:endParaRPr lang="en-US" altLang="ko-KR" sz="3000" b="1">
              <a:solidFill>
                <a:srgbClr val="4E6BF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r>
              <a:rPr lang="ko-KR" altLang="en-US" sz="3000" b="1">
                <a:solidFill>
                  <a:srgbClr val="4E6BF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수강신청까지</a:t>
            </a:r>
            <a:endParaRPr lang="en-US" altLang="ko-KR" sz="3000" b="1" dirty="0">
              <a:solidFill>
                <a:srgbClr val="4E6BF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</p:txBody>
      </p:sp>
      <p:sp>
        <p:nvSpPr>
          <p:cNvPr id="16" name="TextBox 19">
            <a:extLst>
              <a:ext uri="{FF2B5EF4-FFF2-40B4-BE49-F238E27FC236}">
                <a16:creationId xmlns:a16="http://schemas.microsoft.com/office/drawing/2014/main" id="{61B54847-458F-FA07-A3E3-B4BA9A804D86}"/>
              </a:ext>
            </a:extLst>
          </p:cNvPr>
          <p:cNvSpPr txBox="1"/>
          <p:nvPr/>
        </p:nvSpPr>
        <p:spPr>
          <a:xfrm>
            <a:off x="782537" y="10801708"/>
            <a:ext cx="2091722" cy="2500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65"/>
              </a:lnSpc>
            </a:pPr>
            <a:r>
              <a:rPr lang="ko-KR" altLang="en-US" sz="1500" spc="-30">
                <a:solidFill>
                  <a:srgbClr val="222222"/>
                </a:solidFill>
                <a:latin typeface="AppleSDGothicNeoB00" panose="02000503000000000000" pitchFamily="2" charset="-127"/>
                <a:ea typeface="AppleSDGothicNeoB00" panose="02000503000000000000" pitchFamily="2" charset="-127"/>
                <a:cs typeface="JASO Sans"/>
                <a:sym typeface="JASO Sans"/>
              </a:rPr>
              <a:t>와이즈인캠퍼스</a:t>
            </a:r>
            <a:endParaRPr lang="en-US" sz="1500" spc="-30">
              <a:solidFill>
                <a:srgbClr val="222222"/>
              </a:solidFill>
              <a:latin typeface="AppleSDGothicNeoB00" panose="02000503000000000000" pitchFamily="2" charset="-127"/>
              <a:ea typeface="AppleSDGothicNeoB00" panose="02000503000000000000" pitchFamily="2" charset="-127"/>
              <a:cs typeface="JASO Sans"/>
              <a:sym typeface="JASO Sans"/>
            </a:endParaRP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3145CE65-28B7-9B39-2755-3BDEE81308D8}"/>
              </a:ext>
            </a:extLst>
          </p:cNvPr>
          <p:cNvSpPr txBox="1"/>
          <p:nvPr/>
        </p:nvSpPr>
        <p:spPr>
          <a:xfrm>
            <a:off x="782537" y="4960232"/>
            <a:ext cx="4985914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ko-KR" altLang="en-US" sz="3000" b="1"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전액지원대상자 가이드</a:t>
            </a:r>
            <a:endParaRPr lang="en-US" altLang="ko-KR" sz="3000" b="1"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r>
              <a:rPr lang="en-US" altLang="ko-KR" sz="2000">
                <a:latin typeface="AppleSDGothicNeoB00" panose="02000503000000000000" pitchFamily="2" charset="-127"/>
                <a:ea typeface="AppleSDGothicNeoB00" panose="02000503000000000000" pitchFamily="2" charset="-127"/>
              </a:rPr>
              <a:t>(</a:t>
            </a:r>
            <a:r>
              <a:rPr lang="ko-KR" altLang="en-US" sz="2000">
                <a:latin typeface="AppleSDGothicNeoB00" panose="02000503000000000000" pitchFamily="2" charset="-127"/>
                <a:ea typeface="AppleSDGothicNeoB00" panose="02000503000000000000" pitchFamily="2" charset="-127"/>
              </a:rPr>
              <a:t>장애인</a:t>
            </a:r>
            <a:r>
              <a:rPr lang="en-US" altLang="ko-KR" sz="2000">
                <a:latin typeface="AppleSDGothicNeoB00" panose="02000503000000000000" pitchFamily="2" charset="-127"/>
                <a:ea typeface="AppleSDGothicNeoB00" panose="02000503000000000000" pitchFamily="2" charset="-127"/>
              </a:rPr>
              <a:t>, </a:t>
            </a:r>
            <a:r>
              <a:rPr lang="ko-KR" altLang="en-US" sz="2000">
                <a:latin typeface="AppleSDGothicNeoB00" panose="02000503000000000000" pitchFamily="2" charset="-127"/>
                <a:ea typeface="AppleSDGothicNeoB00" panose="02000503000000000000" pitchFamily="2" charset="-127"/>
              </a:rPr>
              <a:t>기초생활수급자</a:t>
            </a:r>
            <a:r>
              <a:rPr lang="en-US" altLang="ko-KR" sz="2000">
                <a:latin typeface="AppleSDGothicNeoB00" panose="02000503000000000000" pitchFamily="2" charset="-127"/>
                <a:ea typeface="AppleSDGothicNeoB00" panose="02000503000000000000" pitchFamily="2" charset="-127"/>
              </a:rPr>
              <a:t>, </a:t>
            </a:r>
            <a:r>
              <a:rPr lang="ko-KR" altLang="en-US" sz="2000">
                <a:latin typeface="AppleSDGothicNeoB00" panose="02000503000000000000" pitchFamily="2" charset="-127"/>
                <a:ea typeface="AppleSDGothicNeoB00" panose="02000503000000000000" pitchFamily="2" charset="-127"/>
              </a:rPr>
              <a:t>차상위계층</a:t>
            </a:r>
            <a:r>
              <a:rPr lang="en-US" altLang="ko-KR" sz="2000">
                <a:latin typeface="AppleSDGothicNeoB00" panose="02000503000000000000" pitchFamily="2" charset="-127"/>
                <a:ea typeface="AppleSDGothicNeoB00" panose="02000503000000000000" pitchFamily="2" charset="-127"/>
              </a:rPr>
              <a:t>)</a:t>
            </a:r>
          </a:p>
          <a:p>
            <a:endParaRPr lang="en-US" altLang="ko-KR" sz="3000" b="1" dirty="0"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</p:txBody>
      </p:sp>
      <p:sp>
        <p:nvSpPr>
          <p:cNvPr id="18" name="AutoShape 13">
            <a:extLst>
              <a:ext uri="{FF2B5EF4-FFF2-40B4-BE49-F238E27FC236}">
                <a16:creationId xmlns:a16="http://schemas.microsoft.com/office/drawing/2014/main" id="{42310D7B-0C15-20BF-8B7E-4928AF24F92C}"/>
              </a:ext>
            </a:extLst>
          </p:cNvPr>
          <p:cNvSpPr/>
          <p:nvPr/>
        </p:nvSpPr>
        <p:spPr>
          <a:xfrm>
            <a:off x="782537" y="10706741"/>
            <a:ext cx="5292926" cy="0"/>
          </a:xfrm>
          <a:prstGeom prst="line">
            <a:avLst/>
          </a:prstGeom>
          <a:ln w="9525" cap="flat">
            <a:solidFill>
              <a:srgbClr val="C5C5C5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83306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B37BC3-34AF-3FB7-DF72-2C56CD46EB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9849A928-729F-FAB2-0645-AC0E053D856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6858000" cy="121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438F4E4D-B174-A780-35B8-FB8446A4CA4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52425" y="314325"/>
            <a:ext cx="6153150" cy="11563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15">
            <a:extLst>
              <a:ext uri="{FF2B5EF4-FFF2-40B4-BE49-F238E27FC236}">
                <a16:creationId xmlns:a16="http://schemas.microsoft.com/office/drawing/2014/main" id="{30C9A9FC-E367-263D-8385-C39E8E16054D}"/>
              </a:ext>
            </a:extLst>
          </p:cNvPr>
          <p:cNvSpPr txBox="1"/>
          <p:nvPr/>
        </p:nvSpPr>
        <p:spPr>
          <a:xfrm>
            <a:off x="936043" y="2988074"/>
            <a:ext cx="4985914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ko-KR" altLang="en-US" sz="3000" b="1"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와이즈인캠퍼스</a:t>
            </a:r>
            <a:endParaRPr lang="en-US" altLang="ko-KR" sz="3000" b="1"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algn="ctr"/>
            <a:r>
              <a:rPr lang="ko-KR" altLang="en-US" sz="3000" b="1"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수강신청과 결제방법</a:t>
            </a:r>
            <a:endParaRPr lang="en-US" altLang="ko-KR" sz="3000" b="1" dirty="0"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25876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E6D7E1-B8A0-BDED-FB2C-D82C4F567F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5DE32C99-EA88-B52F-32BE-DBA7E2A7D2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[</a:t>
            </a:r>
            <a:r>
              <a:rPr lang="ko-KR" altLang="en-US"/>
              <a:t>와이즈인캠퍼스 수강신청 및 결제방법</a:t>
            </a:r>
            <a:r>
              <a:rPr lang="en-US" altLang="ko-KR"/>
              <a:t>]</a:t>
            </a:r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06E7C6C-A45D-5F78-8109-EA297804E787}"/>
              </a:ext>
            </a:extLst>
          </p:cNvPr>
          <p:cNvSpPr txBox="1"/>
          <p:nvPr/>
        </p:nvSpPr>
        <p:spPr>
          <a:xfrm>
            <a:off x="441325" y="1416767"/>
            <a:ext cx="4110038" cy="557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와이즈인캠퍼스</a:t>
            </a: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사이트 접속</a:t>
            </a: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     </a:t>
            </a:r>
            <a:b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</a:b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  </a:t>
            </a: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  <a:hlinkClick r:id="rId3"/>
              </a:rPr>
              <a:t>https://edu.datacampus.co.kr/main/index.jsp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3AA3CF-F935-7F1D-6F58-63AEC36E0508}"/>
              </a:ext>
            </a:extLst>
          </p:cNvPr>
          <p:cNvSpPr txBox="1"/>
          <p:nvPr/>
        </p:nvSpPr>
        <p:spPr>
          <a:xfrm>
            <a:off x="441325" y="6096000"/>
            <a:ext cx="4110038" cy="327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800"/>
              </a:lnSpc>
              <a:buFont typeface="Wingdings" panose="05000000000000000000" pitchFamily="2" charset="2"/>
              <a:buChar char="ü"/>
            </a:pPr>
            <a:r>
              <a:rPr lang="ko-KR" altLang="en-US" sz="16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회원가입</a:t>
            </a:r>
            <a:endParaRPr lang="en-US" altLang="ko-KR" sz="16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F8DAF3B-8675-C933-3BB0-1F65D96EBB6F}"/>
              </a:ext>
            </a:extLst>
          </p:cNvPr>
          <p:cNvSpPr txBox="1"/>
          <p:nvPr/>
        </p:nvSpPr>
        <p:spPr>
          <a:xfrm>
            <a:off x="441325" y="6550242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1.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회원가입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350731-64D4-B03E-667E-21413D85BB6B}"/>
              </a:ext>
            </a:extLst>
          </p:cNvPr>
          <p:cNvSpPr txBox="1"/>
          <p:nvPr/>
        </p:nvSpPr>
        <p:spPr>
          <a:xfrm>
            <a:off x="5275241" y="6563707"/>
            <a:ext cx="109356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회원가입 클릭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86A1D3CC-A5A5-41A4-CAA0-4022B602CC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325" y="2101841"/>
            <a:ext cx="5940425" cy="3084609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01C0A8FC-3E8A-FE27-8271-6D33230537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385" y="6908628"/>
            <a:ext cx="5940425" cy="3084609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8A81A013-8CB7-FA83-309D-25432C905FEB}"/>
              </a:ext>
            </a:extLst>
          </p:cNvPr>
          <p:cNvSpPr/>
          <p:nvPr/>
        </p:nvSpPr>
        <p:spPr>
          <a:xfrm>
            <a:off x="5793194" y="6912929"/>
            <a:ext cx="450111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8F4AFA39-08EF-BC62-C7A7-1B5C58F86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pPr/>
              <a:t>11</a:t>
            </a:fld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37042367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3254F0-95D2-078C-798C-73884C00F6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299DF46-56C2-5A0E-05E5-82C369EBD369}"/>
              </a:ext>
            </a:extLst>
          </p:cNvPr>
          <p:cNvSpPr txBox="1"/>
          <p:nvPr/>
        </p:nvSpPr>
        <p:spPr>
          <a:xfrm>
            <a:off x="2518365" y="4969229"/>
            <a:ext cx="222849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인증수단 선택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,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동의합니다 클릭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9A5883-59E5-4AB4-D874-3CBCE9034297}"/>
              </a:ext>
            </a:extLst>
          </p:cNvPr>
          <p:cNvSpPr txBox="1"/>
          <p:nvPr/>
        </p:nvSpPr>
        <p:spPr>
          <a:xfrm>
            <a:off x="441325" y="920812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2.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약관동의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567E3A9A-CE1F-2399-E099-237E89CEFA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629" y="1240130"/>
            <a:ext cx="6266121" cy="2230871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53975D41-A95B-C317-9185-CBD791F2B65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5184"/>
          <a:stretch>
            <a:fillRect/>
          </a:stretch>
        </p:blipFill>
        <p:spPr>
          <a:xfrm>
            <a:off x="441325" y="3366977"/>
            <a:ext cx="5940425" cy="1602252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D3BC1EBE-D825-776C-9AB6-FC5B23E5ADC5}"/>
              </a:ext>
            </a:extLst>
          </p:cNvPr>
          <p:cNvSpPr/>
          <p:nvPr/>
        </p:nvSpPr>
        <p:spPr>
          <a:xfrm>
            <a:off x="1719373" y="3939455"/>
            <a:ext cx="3214577" cy="502296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4DDAEE7-8456-1E6C-1BA1-E3600B52BC50}"/>
              </a:ext>
            </a:extLst>
          </p:cNvPr>
          <p:cNvSpPr/>
          <p:nvPr/>
        </p:nvSpPr>
        <p:spPr>
          <a:xfrm>
            <a:off x="2332517" y="4607663"/>
            <a:ext cx="1019969" cy="33315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01A65F0-D537-AB28-164C-11D376F6FCB0}"/>
              </a:ext>
            </a:extLst>
          </p:cNvPr>
          <p:cNvSpPr txBox="1"/>
          <p:nvPr/>
        </p:nvSpPr>
        <p:spPr>
          <a:xfrm>
            <a:off x="402431" y="5538887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3.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회원정보 입력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11C8A5AF-1568-DD54-275E-6DC17792106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8625"/>
          <a:stretch>
            <a:fillRect/>
          </a:stretch>
        </p:blipFill>
        <p:spPr>
          <a:xfrm>
            <a:off x="499139" y="5831275"/>
            <a:ext cx="5824796" cy="465889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1EB41A6-15D5-18C4-9679-32E6399AB033}"/>
              </a:ext>
            </a:extLst>
          </p:cNvPr>
          <p:cNvSpPr txBox="1"/>
          <p:nvPr/>
        </p:nvSpPr>
        <p:spPr>
          <a:xfrm>
            <a:off x="3398221" y="10553498"/>
            <a:ext cx="223330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필수정보 입력 후 회원가입 완료</a:t>
            </a: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F0F52C60-73FA-17FD-6581-78DB589B03D8}"/>
              </a:ext>
            </a:extLst>
          </p:cNvPr>
          <p:cNvSpPr/>
          <p:nvPr/>
        </p:nvSpPr>
        <p:spPr>
          <a:xfrm>
            <a:off x="3382963" y="10062883"/>
            <a:ext cx="1100932" cy="383162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B64651A3-DFEF-4E00-B9C7-62C7A6B0A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pPr/>
              <a:t>12</a:t>
            </a:fld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24773847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EEABBE-693F-3069-20CA-66CAA84B27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A0E602D2-1A8D-3952-5E74-2B6FFDB62C2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-409"/>
          <a:stretch>
            <a:fillRect/>
          </a:stretch>
        </p:blipFill>
        <p:spPr>
          <a:xfrm>
            <a:off x="375424" y="5891012"/>
            <a:ext cx="6082083" cy="282768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02FA3D5-4F70-BDA8-A837-9EBCDADC9B1C}"/>
              </a:ext>
            </a:extLst>
          </p:cNvPr>
          <p:cNvSpPr txBox="1"/>
          <p:nvPr/>
        </p:nvSpPr>
        <p:spPr>
          <a:xfrm>
            <a:off x="441325" y="900227"/>
            <a:ext cx="4110038" cy="327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800"/>
              </a:lnSpc>
              <a:buFont typeface="Wingdings" panose="05000000000000000000" pitchFamily="2" charset="2"/>
              <a:buChar char="ü"/>
            </a:pPr>
            <a:r>
              <a:rPr lang="ko-KR" altLang="en-US" sz="16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수강신청</a:t>
            </a:r>
            <a:endParaRPr lang="en-US" altLang="ko-KR" sz="16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14ED72F-07BB-0B31-AD8A-29331A361B3F}"/>
              </a:ext>
            </a:extLst>
          </p:cNvPr>
          <p:cNvSpPr txBox="1"/>
          <p:nvPr/>
        </p:nvSpPr>
        <p:spPr>
          <a:xfrm>
            <a:off x="441325" y="1354469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1.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상단메뉴 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57B2AD-F4DF-6449-5C93-EECFEC00F06B}"/>
              </a:ext>
            </a:extLst>
          </p:cNvPr>
          <p:cNvSpPr txBox="1"/>
          <p:nvPr/>
        </p:nvSpPr>
        <p:spPr>
          <a:xfrm>
            <a:off x="401165" y="5499860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2.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수강신청하기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E5169AA-B076-178A-8DAF-11D6F6DF342F}"/>
              </a:ext>
            </a:extLst>
          </p:cNvPr>
          <p:cNvSpPr txBox="1"/>
          <p:nvPr/>
        </p:nvSpPr>
        <p:spPr>
          <a:xfrm>
            <a:off x="3444091" y="7575239"/>
            <a:ext cx="285366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수강신청 버튼 클릭 후 상세페이지로 이동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C6F8B9B1-7FEA-48CA-5B99-3F43152F561D}"/>
              </a:ext>
            </a:extLst>
          </p:cNvPr>
          <p:cNvSpPr/>
          <p:nvPr/>
        </p:nvSpPr>
        <p:spPr>
          <a:xfrm>
            <a:off x="5235582" y="7195161"/>
            <a:ext cx="1146167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999DBDFB-4D02-F05D-6DFC-29BF71BB2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pPr/>
              <a:t>13</a:t>
            </a:fld>
            <a:endParaRPr lang="ko-KR" altLang="en-US" sz="100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77B68520-0B49-2BE9-F620-D402CFD31D5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41253"/>
          <a:stretch>
            <a:fillRect/>
          </a:stretch>
        </p:blipFill>
        <p:spPr>
          <a:xfrm>
            <a:off x="441325" y="1717156"/>
            <a:ext cx="5940425" cy="35642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E14DE4B-3393-EABE-8F75-5A8BE63ADBF5}"/>
              </a:ext>
            </a:extLst>
          </p:cNvPr>
          <p:cNvSpPr txBox="1"/>
          <p:nvPr/>
        </p:nvSpPr>
        <p:spPr>
          <a:xfrm>
            <a:off x="3371377" y="1831875"/>
            <a:ext cx="47320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클릭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902BCE7B-B797-21A8-9A27-C74F9275DA5C}"/>
              </a:ext>
            </a:extLst>
          </p:cNvPr>
          <p:cNvSpPr/>
          <p:nvPr/>
        </p:nvSpPr>
        <p:spPr>
          <a:xfrm>
            <a:off x="2926079" y="2087293"/>
            <a:ext cx="681901" cy="292388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53491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B4B7D5-C3B4-D516-081A-D5FB903D74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81800627-D8A8-E84A-7482-FFE280CCDD7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2950"/>
          <a:stretch>
            <a:fillRect/>
          </a:stretch>
        </p:blipFill>
        <p:spPr>
          <a:xfrm>
            <a:off x="441325" y="1812153"/>
            <a:ext cx="5959960" cy="340850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68ED581-8966-0817-384C-53F1F306BCD0}"/>
              </a:ext>
            </a:extLst>
          </p:cNvPr>
          <p:cNvSpPr txBox="1"/>
          <p:nvPr/>
        </p:nvSpPr>
        <p:spPr>
          <a:xfrm>
            <a:off x="401165" y="878241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3.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수강신청 상세페이지</a:t>
            </a:r>
            <a:r>
              <a:rPr lang="en-US" altLang="ko-KR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(</a:t>
            </a:r>
            <a:r>
              <a:rPr lang="ko-KR" altLang="en-US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고용</a:t>
            </a:r>
            <a:r>
              <a:rPr lang="en-US" altLang="ko-KR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24 </a:t>
            </a:r>
            <a:r>
              <a:rPr lang="ko-KR" altLang="en-US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수강신청</a:t>
            </a:r>
            <a:r>
              <a:rPr lang="en-US" altLang="ko-KR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02B39D-0303-21FF-0FE1-6A3CC427EC36}"/>
              </a:ext>
            </a:extLst>
          </p:cNvPr>
          <p:cNvSpPr txBox="1"/>
          <p:nvPr/>
        </p:nvSpPr>
        <p:spPr>
          <a:xfrm>
            <a:off x="2990434" y="4907666"/>
            <a:ext cx="351250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고용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24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수강신청 버튼 클릭 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(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고용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24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사이트로 이동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)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 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4E903863-7A32-B221-927B-89E9F2CF827A}"/>
              </a:ext>
            </a:extLst>
          </p:cNvPr>
          <p:cNvSpPr/>
          <p:nvPr/>
        </p:nvSpPr>
        <p:spPr>
          <a:xfrm>
            <a:off x="3369568" y="4550433"/>
            <a:ext cx="1526725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75F039-AEBB-EB86-43F6-ACB26FC440DF}"/>
              </a:ext>
            </a:extLst>
          </p:cNvPr>
          <p:cNvSpPr txBox="1"/>
          <p:nvPr/>
        </p:nvSpPr>
        <p:spPr>
          <a:xfrm>
            <a:off x="548675" y="1231374"/>
            <a:ext cx="612379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※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내일배움카드로 수강하기 위해서는 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[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고용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24]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와 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[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본 교육원 페이지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]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두 곳 모두 수강신청을 </a:t>
            </a:r>
            <a:endParaRPr lang="en-US" altLang="ko-KR" sz="1300" b="1">
              <a:solidFill>
                <a:srgbClr val="FF0000"/>
              </a:solidFill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  <a:p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  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완료해야 합니다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.</a:t>
            </a:r>
            <a:endParaRPr lang="ko-KR" altLang="en-US" sz="1300" b="1">
              <a:solidFill>
                <a:srgbClr val="FF0000"/>
              </a:solidFill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8B7C2DBE-D430-360D-88C4-DE9D262ED2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325" y="6700350"/>
            <a:ext cx="5940425" cy="317288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CF02E90-ED84-5BDE-7A16-1810DF32B3BC}"/>
              </a:ext>
            </a:extLst>
          </p:cNvPr>
          <p:cNvSpPr txBox="1"/>
          <p:nvPr/>
        </p:nvSpPr>
        <p:spPr>
          <a:xfrm>
            <a:off x="441324" y="6134811"/>
            <a:ext cx="5420759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4.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고용</a:t>
            </a: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24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사이트의 상단메뉴에서 </a:t>
            </a: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“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국민내일배움카드 훈련과정</a:t>
            </a: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“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클릭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F18A0032-0B78-32AB-34EE-285E3456ED5B}"/>
              </a:ext>
            </a:extLst>
          </p:cNvPr>
          <p:cNvSpPr/>
          <p:nvPr/>
        </p:nvSpPr>
        <p:spPr>
          <a:xfrm>
            <a:off x="2227071" y="7221844"/>
            <a:ext cx="863459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FCF13251-E8CE-376E-7BE6-ACACBD6F0794}"/>
              </a:ext>
            </a:extLst>
          </p:cNvPr>
          <p:cNvSpPr/>
          <p:nvPr/>
        </p:nvSpPr>
        <p:spPr>
          <a:xfrm>
            <a:off x="413006" y="7611986"/>
            <a:ext cx="863459" cy="281806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C755DB37-78FF-9AD5-3134-2A6210EE18BB}"/>
              </a:ext>
            </a:extLst>
          </p:cNvPr>
          <p:cNvSpPr/>
          <p:nvPr/>
        </p:nvSpPr>
        <p:spPr>
          <a:xfrm>
            <a:off x="3370505" y="7611986"/>
            <a:ext cx="1089898" cy="281805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EBCE481-C320-3181-0639-04C004126C46}"/>
              </a:ext>
            </a:extLst>
          </p:cNvPr>
          <p:cNvSpPr txBox="1"/>
          <p:nvPr/>
        </p:nvSpPr>
        <p:spPr>
          <a:xfrm>
            <a:off x="3429000" y="9873236"/>
            <a:ext cx="229101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국민내일배움카드 훈련과정 클릭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EEF0AAC5-3016-919D-DCA2-B032B4A43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pPr/>
              <a:t>14</a:t>
            </a:fld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29073577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302C9D-34F5-1B9F-9BF8-6BD3CA768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1A79FA6-4DCB-7206-ECA0-DF64C7C8A98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8218"/>
          <a:stretch>
            <a:fillRect/>
          </a:stretch>
        </p:blipFill>
        <p:spPr>
          <a:xfrm>
            <a:off x="400306" y="1226495"/>
            <a:ext cx="6061609" cy="306244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CDFEFE5-3EFF-C903-5D5D-107D42B387AC}"/>
              </a:ext>
            </a:extLst>
          </p:cNvPr>
          <p:cNvSpPr txBox="1"/>
          <p:nvPr/>
        </p:nvSpPr>
        <p:spPr>
          <a:xfrm>
            <a:off x="401165" y="878241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5.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고용</a:t>
            </a: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24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수강신청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855B3739-0660-1DE1-CF7D-01D7BCF2DEEC}"/>
              </a:ext>
            </a:extLst>
          </p:cNvPr>
          <p:cNvSpPr/>
          <p:nvPr/>
        </p:nvSpPr>
        <p:spPr>
          <a:xfrm>
            <a:off x="2754652" y="3086353"/>
            <a:ext cx="995097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83E699-CADA-D12F-90B7-ABF4E0295D7B}"/>
              </a:ext>
            </a:extLst>
          </p:cNvPr>
          <p:cNvSpPr txBox="1"/>
          <p:nvPr/>
        </p:nvSpPr>
        <p:spPr>
          <a:xfrm>
            <a:off x="3749749" y="3101796"/>
            <a:ext cx="249138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훈련기관명에서 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“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와이즈인캠퍼스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“ </a:t>
            </a:r>
            <a:endParaRPr lang="ko-KR" altLang="en-US" sz="1300" b="1">
              <a:solidFill>
                <a:srgbClr val="FF0000"/>
              </a:solidFill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E1D4799-C1C9-CC58-BC3A-DD74352BCD5C}"/>
              </a:ext>
            </a:extLst>
          </p:cNvPr>
          <p:cNvSpPr txBox="1"/>
          <p:nvPr/>
        </p:nvSpPr>
        <p:spPr>
          <a:xfrm>
            <a:off x="5616803" y="4288939"/>
            <a:ext cx="80502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검색 클릭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9850CAFE-2EB0-6096-347A-D086BE0DEAD8}"/>
              </a:ext>
            </a:extLst>
          </p:cNvPr>
          <p:cNvSpPr/>
          <p:nvPr/>
        </p:nvSpPr>
        <p:spPr>
          <a:xfrm>
            <a:off x="305618" y="1574689"/>
            <a:ext cx="1275089" cy="225965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C9CBFC88-AAD5-978A-FAA4-A4F120888A28}"/>
              </a:ext>
            </a:extLst>
          </p:cNvPr>
          <p:cNvSpPr/>
          <p:nvPr/>
        </p:nvSpPr>
        <p:spPr>
          <a:xfrm>
            <a:off x="5291852" y="3950222"/>
            <a:ext cx="1089898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DB938079-79EE-F0D6-32EA-7DA68CCE5CA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19884"/>
          <a:stretch>
            <a:fillRect/>
          </a:stretch>
        </p:blipFill>
        <p:spPr>
          <a:xfrm>
            <a:off x="320749" y="4508390"/>
            <a:ext cx="6141166" cy="2689963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EBCE798F-9876-234C-CE8E-D6C4FD4EEF6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26038"/>
          <a:stretch>
            <a:fillRect/>
          </a:stretch>
        </p:blipFill>
        <p:spPr>
          <a:xfrm>
            <a:off x="441325" y="7492837"/>
            <a:ext cx="5930973" cy="3646869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9CBF8AA-9835-0D1D-7106-7409EA3F2959}"/>
              </a:ext>
            </a:extLst>
          </p:cNvPr>
          <p:cNvSpPr/>
          <p:nvPr/>
        </p:nvSpPr>
        <p:spPr>
          <a:xfrm>
            <a:off x="5151239" y="6535478"/>
            <a:ext cx="1089898" cy="215403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F841C70-B2EE-DE0C-7056-3ED4E0875893}"/>
              </a:ext>
            </a:extLst>
          </p:cNvPr>
          <p:cNvSpPr txBox="1"/>
          <p:nvPr/>
        </p:nvSpPr>
        <p:spPr>
          <a:xfrm>
            <a:off x="4693858" y="6548487"/>
            <a:ext cx="47320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클릭</a:t>
            </a:r>
          </a:p>
        </p:txBody>
      </p:sp>
      <p:cxnSp>
        <p:nvCxnSpPr>
          <p:cNvPr id="21" name="직선 화살표 연결선 20">
            <a:extLst>
              <a:ext uri="{FF2B5EF4-FFF2-40B4-BE49-F238E27FC236}">
                <a16:creationId xmlns:a16="http://schemas.microsoft.com/office/drawing/2014/main" id="{900621A2-3AAB-BB3E-0FE9-91F8452C2DF8}"/>
              </a:ext>
            </a:extLst>
          </p:cNvPr>
          <p:cNvCxnSpPr>
            <a:cxnSpLocks/>
          </p:cNvCxnSpPr>
          <p:nvPr/>
        </p:nvCxnSpPr>
        <p:spPr>
          <a:xfrm flipH="1">
            <a:off x="4250452" y="6750881"/>
            <a:ext cx="969099" cy="74195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5DBF5F7B-4AD4-F0F7-88D9-C8A207789F6C}"/>
              </a:ext>
            </a:extLst>
          </p:cNvPr>
          <p:cNvSpPr txBox="1"/>
          <p:nvPr/>
        </p:nvSpPr>
        <p:spPr>
          <a:xfrm>
            <a:off x="4625329" y="7121859"/>
            <a:ext cx="94929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페이지 이동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57822A1-0E74-12BC-3677-9665F15366AC}"/>
              </a:ext>
            </a:extLst>
          </p:cNvPr>
          <p:cNvSpPr txBox="1"/>
          <p:nvPr/>
        </p:nvSpPr>
        <p:spPr>
          <a:xfrm>
            <a:off x="4274291" y="10886949"/>
            <a:ext cx="18020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고용</a:t>
            </a:r>
            <a:r>
              <a:rPr lang="en-US" altLang="ko-KR" sz="12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24</a:t>
            </a:r>
            <a:r>
              <a:rPr lang="ko-KR" altLang="en-US" sz="12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에서 수강신청 완료</a:t>
            </a:r>
            <a:r>
              <a:rPr lang="en-US" altLang="ko-KR" sz="12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 </a:t>
            </a:r>
            <a:endParaRPr lang="ko-KR" altLang="en-US" sz="1200" b="1">
              <a:solidFill>
                <a:srgbClr val="FF0000"/>
              </a:solidFill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04DE11A2-1C34-0DDD-6BA8-5099361B4E42}"/>
              </a:ext>
            </a:extLst>
          </p:cNvPr>
          <p:cNvSpPr/>
          <p:nvPr/>
        </p:nvSpPr>
        <p:spPr>
          <a:xfrm>
            <a:off x="3381223" y="10785349"/>
            <a:ext cx="869229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2D1FBF8-36AD-719D-EFBD-7DBFB90FA217}"/>
              </a:ext>
            </a:extLst>
          </p:cNvPr>
          <p:cNvSpPr txBox="1"/>
          <p:nvPr/>
        </p:nvSpPr>
        <p:spPr>
          <a:xfrm>
            <a:off x="4250452" y="10696050"/>
            <a:ext cx="109356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수강신청 클릭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06B189ED-9393-6B7A-0D63-DD53A4806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pPr/>
              <a:t>15</a:t>
            </a:fld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34376201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3D3F2F-7530-4F8B-2BA8-E495284C4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E8D5606-0357-C4D2-0B2B-9A39F5EA988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4364"/>
          <a:stretch>
            <a:fillRect/>
          </a:stretch>
        </p:blipFill>
        <p:spPr>
          <a:xfrm>
            <a:off x="441325" y="1197559"/>
            <a:ext cx="5959960" cy="435329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E592448-65C6-8F3C-758F-743254967EAA}"/>
              </a:ext>
            </a:extLst>
          </p:cNvPr>
          <p:cNvSpPr txBox="1"/>
          <p:nvPr/>
        </p:nvSpPr>
        <p:spPr>
          <a:xfrm>
            <a:off x="401164" y="878241"/>
            <a:ext cx="5047135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6.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수강신청 상세페이지 </a:t>
            </a:r>
            <a:r>
              <a:rPr lang="en-US" altLang="ko-KR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(</a:t>
            </a:r>
            <a:r>
              <a:rPr lang="ko-KR" altLang="en-US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본 교육원 수강신청</a:t>
            </a:r>
            <a:r>
              <a:rPr lang="en-US" altLang="ko-KR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6663658-B5F2-F4A3-DE71-258038459136}"/>
              </a:ext>
            </a:extLst>
          </p:cNvPr>
          <p:cNvSpPr txBox="1"/>
          <p:nvPr/>
        </p:nvSpPr>
        <p:spPr>
          <a:xfrm>
            <a:off x="5288181" y="5237866"/>
            <a:ext cx="109356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수강신청 클릭</a:t>
            </a: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BF422541-476C-AE74-B3A3-22C083A3A5B9}"/>
              </a:ext>
            </a:extLst>
          </p:cNvPr>
          <p:cNvSpPr/>
          <p:nvPr/>
        </p:nvSpPr>
        <p:spPr>
          <a:xfrm>
            <a:off x="4853010" y="4871108"/>
            <a:ext cx="1526725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3C7692B-E9FF-0A26-8E42-2D77748B98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139" y="6096000"/>
            <a:ext cx="6173971" cy="3423340"/>
          </a:xfrm>
          <a:prstGeom prst="rect">
            <a:avLst/>
          </a:prstGeom>
        </p:spPr>
      </p:pic>
      <p:cxnSp>
        <p:nvCxnSpPr>
          <p:cNvPr id="17" name="직선 화살표 연결선 16">
            <a:extLst>
              <a:ext uri="{FF2B5EF4-FFF2-40B4-BE49-F238E27FC236}">
                <a16:creationId xmlns:a16="http://schemas.microsoft.com/office/drawing/2014/main" id="{A84EE336-E744-3F16-5DCB-3EF04A7A4B83}"/>
              </a:ext>
            </a:extLst>
          </p:cNvPr>
          <p:cNvCxnSpPr>
            <a:cxnSpLocks/>
          </p:cNvCxnSpPr>
          <p:nvPr/>
        </p:nvCxnSpPr>
        <p:spPr>
          <a:xfrm flipH="1">
            <a:off x="4122862" y="5211491"/>
            <a:ext cx="1165319" cy="73208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E3DB8C1D-93E3-2447-2EE0-F23384572B33}"/>
              </a:ext>
            </a:extLst>
          </p:cNvPr>
          <p:cNvSpPr/>
          <p:nvPr/>
        </p:nvSpPr>
        <p:spPr>
          <a:xfrm>
            <a:off x="388944" y="6141039"/>
            <a:ext cx="1795456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93648B62-C276-7FDF-254F-1D81D5CCFAC9}"/>
              </a:ext>
            </a:extLst>
          </p:cNvPr>
          <p:cNvSpPr/>
          <p:nvPr/>
        </p:nvSpPr>
        <p:spPr>
          <a:xfrm>
            <a:off x="326139" y="7496912"/>
            <a:ext cx="3102861" cy="977128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4E30B87-3D46-5883-C1AD-679A364628C1}"/>
              </a:ext>
            </a:extLst>
          </p:cNvPr>
          <p:cNvSpPr txBox="1"/>
          <p:nvPr/>
        </p:nvSpPr>
        <p:spPr>
          <a:xfrm>
            <a:off x="2588147" y="9582564"/>
            <a:ext cx="291778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환급 정보를 모두 작성하고 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‘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결제하기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’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 클릭</a:t>
            </a:r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BF9A3CB1-D58E-B5F5-5534-879A91EA7595}"/>
              </a:ext>
            </a:extLst>
          </p:cNvPr>
          <p:cNvSpPr/>
          <p:nvPr/>
        </p:nvSpPr>
        <p:spPr>
          <a:xfrm>
            <a:off x="2796953" y="9215806"/>
            <a:ext cx="726759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9911B2E0-9778-AB0E-F086-BB0AB4234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pPr/>
              <a:t>16</a:t>
            </a:fld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27665589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5F663D-3A3B-9F94-E368-C803AA61F1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9EBCF016-E8B8-5616-C530-6ABF3FE93096}"/>
              </a:ext>
            </a:extLst>
          </p:cNvPr>
          <p:cNvSpPr txBox="1"/>
          <p:nvPr/>
        </p:nvSpPr>
        <p:spPr>
          <a:xfrm>
            <a:off x="401165" y="878241"/>
            <a:ext cx="5874676" cy="327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7.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수강신청 상세페이지</a:t>
            </a: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: </a:t>
            </a:r>
            <a:r>
              <a:rPr lang="ko-KR" altLang="en-US" sz="16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전액지원대상자용</a:t>
            </a:r>
            <a:r>
              <a:rPr lang="en-US" altLang="ko-KR" sz="16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(</a:t>
            </a:r>
            <a:r>
              <a:rPr lang="ko-KR" altLang="en-US" sz="16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예</a:t>
            </a:r>
            <a:r>
              <a:rPr lang="en-US" altLang="ko-KR" sz="16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:</a:t>
            </a:r>
            <a:r>
              <a:rPr lang="ko-KR" altLang="en-US" sz="16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장애인</a:t>
            </a:r>
            <a:r>
              <a:rPr lang="en-US" altLang="ko-KR" sz="16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, </a:t>
            </a:r>
            <a:r>
              <a:rPr lang="ko-KR" altLang="en-US" sz="16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기초생활수급자 등</a:t>
            </a:r>
            <a:r>
              <a:rPr lang="en-US" altLang="ko-KR" sz="16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)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868AC83-515A-F9A1-0937-0915D56DC9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325" y="1893499"/>
            <a:ext cx="6030359" cy="37009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A6FB01E-B780-1390-89B5-CDC9FD72367A}"/>
              </a:ext>
            </a:extLst>
          </p:cNvPr>
          <p:cNvSpPr txBox="1"/>
          <p:nvPr/>
        </p:nvSpPr>
        <p:spPr>
          <a:xfrm>
            <a:off x="4299095" y="3585461"/>
            <a:ext cx="2286203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마이페이지 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&lt;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개별내역조회 클릭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EF3F8CDF-A2FE-0FA9-836F-1BC7B5F4A03E}"/>
              </a:ext>
            </a:extLst>
          </p:cNvPr>
          <p:cNvSpPr/>
          <p:nvPr/>
        </p:nvSpPr>
        <p:spPr>
          <a:xfrm>
            <a:off x="5585637" y="2288282"/>
            <a:ext cx="999661" cy="239609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942188F2-BA0A-7C48-56DE-E3EA6C1B78A5}"/>
              </a:ext>
            </a:extLst>
          </p:cNvPr>
          <p:cNvSpPr/>
          <p:nvPr/>
        </p:nvSpPr>
        <p:spPr>
          <a:xfrm>
            <a:off x="5586323" y="3098957"/>
            <a:ext cx="923461" cy="239609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93FD8343-D867-FADE-1DF6-367A9F76EA63}"/>
              </a:ext>
            </a:extLst>
          </p:cNvPr>
          <p:cNvSpPr/>
          <p:nvPr/>
        </p:nvSpPr>
        <p:spPr>
          <a:xfrm>
            <a:off x="985083" y="4872623"/>
            <a:ext cx="2062917" cy="292388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DD233D4-EDDD-0B09-9C3E-6670D3B2E68E}"/>
              </a:ext>
            </a:extLst>
          </p:cNvPr>
          <p:cNvSpPr txBox="1"/>
          <p:nvPr/>
        </p:nvSpPr>
        <p:spPr>
          <a:xfrm>
            <a:off x="2574794" y="5165011"/>
            <a:ext cx="47320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클릭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6F17EB-A41D-3B8B-92A1-17388E94739C}"/>
              </a:ext>
            </a:extLst>
          </p:cNvPr>
          <p:cNvSpPr txBox="1"/>
          <p:nvPr/>
        </p:nvSpPr>
        <p:spPr>
          <a:xfrm>
            <a:off x="582159" y="1277608"/>
            <a:ext cx="574869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※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전액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지원 대상이신 경우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,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결제 전 반드시 교육원으로 먼저 문의해주세요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. </a:t>
            </a:r>
          </a:p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지원 대상 확인 후 수강료를 수정해 드린 후 결제를 진행하셔야 지원금액이 적용됩니다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.</a:t>
            </a:r>
            <a:endParaRPr lang="ko-KR" altLang="en-US" sz="1300" b="1">
              <a:solidFill>
                <a:srgbClr val="FF0000"/>
              </a:solidFill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899F32AA-6890-A303-B942-3C0BE20D4CA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35952"/>
          <a:stretch>
            <a:fillRect/>
          </a:stretch>
        </p:blipFill>
        <p:spPr>
          <a:xfrm>
            <a:off x="441325" y="5583905"/>
            <a:ext cx="5975350" cy="3107189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524F09FF-BC22-027D-244A-D2E06A679C5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45208" b="-1"/>
          <a:stretch>
            <a:fillRect/>
          </a:stretch>
        </p:blipFill>
        <p:spPr>
          <a:xfrm>
            <a:off x="441324" y="8810846"/>
            <a:ext cx="5940425" cy="2676316"/>
          </a:xfrm>
          <a:prstGeom prst="rect">
            <a:avLst/>
          </a:prstGeom>
        </p:spPr>
      </p:pic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8590F5C5-1405-5785-EE8B-B5409A59DB51}"/>
              </a:ext>
            </a:extLst>
          </p:cNvPr>
          <p:cNvSpPr/>
          <p:nvPr/>
        </p:nvSpPr>
        <p:spPr>
          <a:xfrm>
            <a:off x="5727405" y="8312388"/>
            <a:ext cx="634607" cy="292388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0A496C1-6DA9-3CF4-F4ED-491DA2CA141E}"/>
              </a:ext>
            </a:extLst>
          </p:cNvPr>
          <p:cNvSpPr txBox="1"/>
          <p:nvPr/>
        </p:nvSpPr>
        <p:spPr>
          <a:xfrm>
            <a:off x="5254199" y="8388903"/>
            <a:ext cx="47320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클릭</a:t>
            </a:r>
          </a:p>
        </p:txBody>
      </p:sp>
      <p:cxnSp>
        <p:nvCxnSpPr>
          <p:cNvPr id="23" name="직선 화살표 연결선 22">
            <a:extLst>
              <a:ext uri="{FF2B5EF4-FFF2-40B4-BE49-F238E27FC236}">
                <a16:creationId xmlns:a16="http://schemas.microsoft.com/office/drawing/2014/main" id="{F865AD59-7627-D4B1-B506-8B5BD48CF823}"/>
              </a:ext>
            </a:extLst>
          </p:cNvPr>
          <p:cNvCxnSpPr>
            <a:cxnSpLocks/>
          </p:cNvCxnSpPr>
          <p:nvPr/>
        </p:nvCxnSpPr>
        <p:spPr>
          <a:xfrm flipH="1">
            <a:off x="3870251" y="8535097"/>
            <a:ext cx="1460460" cy="127521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82597753-374D-0CD3-9EA0-93F74B310B2F}"/>
              </a:ext>
            </a:extLst>
          </p:cNvPr>
          <p:cNvSpPr/>
          <p:nvPr/>
        </p:nvSpPr>
        <p:spPr>
          <a:xfrm>
            <a:off x="1822843" y="10002810"/>
            <a:ext cx="3337492" cy="292388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74FB4D9D-A619-1135-8C32-F5E5201DBD5B}"/>
              </a:ext>
            </a:extLst>
          </p:cNvPr>
          <p:cNvSpPr/>
          <p:nvPr/>
        </p:nvSpPr>
        <p:spPr>
          <a:xfrm>
            <a:off x="2629786" y="10919636"/>
            <a:ext cx="799214" cy="292388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5FEA0E2-2F06-FDF1-D958-DEF501580D23}"/>
              </a:ext>
            </a:extLst>
          </p:cNvPr>
          <p:cNvSpPr txBox="1"/>
          <p:nvPr/>
        </p:nvSpPr>
        <p:spPr>
          <a:xfrm>
            <a:off x="2101588" y="10898370"/>
            <a:ext cx="47320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클릭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D039630F-FB34-8849-214B-969DD2E75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pPr/>
              <a:t>17</a:t>
            </a:fld>
            <a:endParaRPr lang="ko-KR" altLang="en-US" sz="100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B67F92C2-824B-52A8-69D0-B5AC678D13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5468" y="847490"/>
            <a:ext cx="622413" cy="622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887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6E349AAF-F6D8-A5FD-C977-DBD19D54759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6858000" cy="121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A90EC9E2-B0A7-E85B-8C46-83300492A60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52425" y="314325"/>
            <a:ext cx="6153150" cy="11563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15">
            <a:extLst>
              <a:ext uri="{FF2B5EF4-FFF2-40B4-BE49-F238E27FC236}">
                <a16:creationId xmlns:a16="http://schemas.microsoft.com/office/drawing/2014/main" id="{BB7F8A09-B59B-D79E-A066-427CD71DF6B0}"/>
              </a:ext>
            </a:extLst>
          </p:cNvPr>
          <p:cNvSpPr txBox="1"/>
          <p:nvPr/>
        </p:nvSpPr>
        <p:spPr>
          <a:xfrm>
            <a:off x="936043" y="2988074"/>
            <a:ext cx="4985914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ko-KR" altLang="en-US" sz="3000" b="1"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내일배움카드</a:t>
            </a:r>
            <a:endParaRPr lang="en-US" altLang="ko-KR" sz="3000" b="1"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algn="ctr"/>
            <a:r>
              <a:rPr lang="ko-KR" altLang="en-US" sz="3000" b="1"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회원신청과 카드발급</a:t>
            </a:r>
            <a:endParaRPr lang="en-US" altLang="ko-KR" sz="3000" b="1" dirty="0"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08904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C9E7A9-ECAF-D5A5-7EBF-2B392C6AA3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EA0FD0B7-BE85-AFF4-6C31-DF7069B62A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[</a:t>
            </a:r>
            <a:r>
              <a:rPr lang="ko-KR" altLang="en-US"/>
              <a:t>내일배움카드 신청을 위해 </a:t>
            </a:r>
            <a:r>
              <a:rPr lang="en-US" altLang="ko-KR"/>
              <a:t>“</a:t>
            </a:r>
            <a:r>
              <a:rPr lang="ko-KR" altLang="en-US"/>
              <a:t>고용</a:t>
            </a:r>
            <a:r>
              <a:rPr lang="en-US" altLang="ko-KR"/>
              <a:t>24” </a:t>
            </a:r>
            <a:r>
              <a:rPr lang="ko-KR" altLang="en-US"/>
              <a:t>회원가입</a:t>
            </a:r>
            <a:r>
              <a:rPr lang="en-US" altLang="ko-KR"/>
              <a:t>]</a:t>
            </a:r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6C1389-D9B5-64E5-6D29-BE9E9B3F329F}"/>
              </a:ext>
            </a:extLst>
          </p:cNvPr>
          <p:cNvSpPr txBox="1"/>
          <p:nvPr/>
        </p:nvSpPr>
        <p:spPr>
          <a:xfrm>
            <a:off x="441325" y="1416767"/>
            <a:ext cx="4110038" cy="557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고용</a:t>
            </a: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24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사이트 접속</a:t>
            </a: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     </a:t>
            </a:r>
            <a:b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</a:b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    </a:t>
            </a: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  <a:hlinkClick r:id="rId2"/>
              </a:rPr>
              <a:t>https://www.work24.go.kr/cm/main.do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3A5772E7-08FD-D061-9B16-E61424724A56}"/>
              </a:ext>
            </a:extLst>
          </p:cNvPr>
          <p:cNvSpPr/>
          <p:nvPr/>
        </p:nvSpPr>
        <p:spPr>
          <a:xfrm>
            <a:off x="647700" y="5073053"/>
            <a:ext cx="4762500" cy="633285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62F3B17-E654-7691-C7CD-33339B9781E3}"/>
              </a:ext>
            </a:extLst>
          </p:cNvPr>
          <p:cNvSpPr txBox="1"/>
          <p:nvPr/>
        </p:nvSpPr>
        <p:spPr>
          <a:xfrm>
            <a:off x="781050" y="5142596"/>
            <a:ext cx="4410075" cy="494389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r>
              <a:rPr lang="ko-KR" altLang="en-US" sz="1400">
                <a:latin typeface="AppleSDGothicNeoSB00" panose="02000503000000000000" pitchFamily="2" charset="-127"/>
                <a:ea typeface="AppleSDGothicNeoSB00" panose="02000503000000000000" pitchFamily="2" charset="-127"/>
              </a:rPr>
              <a:t>회원가입 동영상  </a:t>
            </a:r>
            <a:br>
              <a:rPr lang="en-US" altLang="ko-KR" sz="1400">
                <a:latin typeface="AppleSDGothicNeoSB00" panose="02000503000000000000" pitchFamily="2" charset="-127"/>
                <a:ea typeface="AppleSDGothicNeoSB00" panose="02000503000000000000" pitchFamily="2" charset="-127"/>
              </a:rPr>
            </a:br>
            <a:r>
              <a:rPr lang="en-US" altLang="ko-KR" sz="1400">
                <a:latin typeface="AppleSDGothicNeoSB00" panose="02000503000000000000" pitchFamily="2" charset="-127"/>
                <a:ea typeface="AppleSDGothicNeoSB00" panose="02000503000000000000" pitchFamily="2" charset="-127"/>
              </a:rPr>
              <a:t>https://www.youtube.com/watch?v=XrTuADq4-uo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E4252E-ABA6-B9D6-6845-990CAC1F5025}"/>
              </a:ext>
            </a:extLst>
          </p:cNvPr>
          <p:cNvSpPr txBox="1"/>
          <p:nvPr/>
        </p:nvSpPr>
        <p:spPr>
          <a:xfrm>
            <a:off x="647700" y="1989413"/>
            <a:ext cx="3013967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접속 후 </a:t>
            </a:r>
            <a:br>
              <a:rPr lang="en-US" altLang="ko-KR" sz="1300">
                <a:latin typeface="AppleSDGothicNeoR00" panose="02000503000000000000" pitchFamily="2" charset="-127"/>
                <a:ea typeface="AppleSDGothicNeoR00" panose="02000503000000000000" pitchFamily="2" charset="-127"/>
              </a:rPr>
            </a:br>
            <a:r>
              <a:rPr lang="ko-KR" altLang="en-US" sz="1300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회원가입이 안되어 있으면 </a:t>
            </a:r>
            <a:r>
              <a:rPr lang="en-US" altLang="ko-KR" sz="1300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 </a:t>
            </a:r>
            <a:r>
              <a:rPr lang="ko-KR" altLang="en-US" sz="1300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→</a:t>
            </a:r>
            <a:r>
              <a:rPr lang="en-US" altLang="ko-KR" sz="1300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 </a:t>
            </a:r>
            <a:r>
              <a:rPr lang="ko-KR" altLang="en-US" sz="1300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회원가입 클릭</a:t>
            </a:r>
            <a:endParaRPr lang="en-US" altLang="ko-KR" sz="1300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  <a:p>
            <a:r>
              <a:rPr lang="ko-KR" altLang="en-US" sz="1300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회원가입이 되어 있으면 →</a:t>
            </a:r>
            <a:r>
              <a:rPr lang="en-US" altLang="ko-KR" sz="1300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 </a:t>
            </a:r>
            <a:r>
              <a:rPr lang="ko-KR" altLang="en-US" sz="1300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로그인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EC5F5C0E-8133-CCD7-6A88-DEA4A07A9E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912" y="2838813"/>
            <a:ext cx="5976838" cy="2112935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F6783406-639D-F0EE-722B-1D330EA7F764}"/>
              </a:ext>
            </a:extLst>
          </p:cNvPr>
          <p:cNvSpPr/>
          <p:nvPr/>
        </p:nvSpPr>
        <p:spPr>
          <a:xfrm>
            <a:off x="5410200" y="3305379"/>
            <a:ext cx="495852" cy="1766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6A7CA4-C68D-B6CD-DCFE-9532C7EB9E7C}"/>
              </a:ext>
            </a:extLst>
          </p:cNvPr>
          <p:cNvSpPr txBox="1"/>
          <p:nvPr/>
        </p:nvSpPr>
        <p:spPr>
          <a:xfrm>
            <a:off x="441325" y="6096000"/>
            <a:ext cx="4110038" cy="327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800"/>
              </a:lnSpc>
              <a:buFont typeface="Wingdings" panose="05000000000000000000" pitchFamily="2" charset="2"/>
              <a:buChar char="ü"/>
            </a:pPr>
            <a:r>
              <a:rPr lang="ko-KR" altLang="en-US" sz="16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회원가입</a:t>
            </a:r>
            <a:endParaRPr lang="en-US" altLang="ko-KR" sz="16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5EFBCAC-98A9-4CB6-4997-98C3864E120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9931" b="3191"/>
          <a:stretch>
            <a:fillRect/>
          </a:stretch>
        </p:blipFill>
        <p:spPr>
          <a:xfrm>
            <a:off x="441325" y="6991814"/>
            <a:ext cx="5955002" cy="3807499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B1227ADF-5149-38E6-E367-A0464E760340}"/>
              </a:ext>
            </a:extLst>
          </p:cNvPr>
          <p:cNvSpPr/>
          <p:nvPr/>
        </p:nvSpPr>
        <p:spPr>
          <a:xfrm>
            <a:off x="1353879" y="8215419"/>
            <a:ext cx="1984744" cy="258389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A07CE4-C78F-6866-C0AA-4D8C96BF5C24}"/>
              </a:ext>
            </a:extLst>
          </p:cNvPr>
          <p:cNvSpPr txBox="1"/>
          <p:nvPr/>
        </p:nvSpPr>
        <p:spPr>
          <a:xfrm>
            <a:off x="1633556" y="10863357"/>
            <a:ext cx="142539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개인회원 가입 클릭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DA44A2-C16C-4BC0-5F58-CCEF0043E93A}"/>
              </a:ext>
            </a:extLst>
          </p:cNvPr>
          <p:cNvSpPr txBox="1"/>
          <p:nvPr/>
        </p:nvSpPr>
        <p:spPr>
          <a:xfrm>
            <a:off x="441325" y="6550242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1.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회원가입 유형 선택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9BFD6214-58FA-F0FE-8270-F425EE0E8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pPr/>
              <a:t>3</a:t>
            </a:fld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3019337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94A07C-D01D-BA20-1780-E0FEFA9F9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DDCB5262-9BF1-3F13-2B42-29D430E6B9B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9437" b="48311"/>
          <a:stretch>
            <a:fillRect/>
          </a:stretch>
        </p:blipFill>
        <p:spPr>
          <a:xfrm>
            <a:off x="441325" y="850948"/>
            <a:ext cx="5940425" cy="921147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4C3F27C2-6C1E-36F1-AD4D-28B552BB7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325" y="4058089"/>
            <a:ext cx="5950969" cy="2306312"/>
          </a:xfrm>
          <a:prstGeom prst="rect">
            <a:avLst/>
          </a:prstGeom>
        </p:spPr>
      </p:pic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807B1C4E-8442-75B8-2AF6-50EE8FEA88BD}"/>
              </a:ext>
            </a:extLst>
          </p:cNvPr>
          <p:cNvSpPr/>
          <p:nvPr/>
        </p:nvSpPr>
        <p:spPr>
          <a:xfrm>
            <a:off x="1683488" y="5478353"/>
            <a:ext cx="3505200" cy="808075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4CE339C-0718-E022-D185-A6BFD14A0637}"/>
              </a:ext>
            </a:extLst>
          </p:cNvPr>
          <p:cNvSpPr txBox="1"/>
          <p:nvPr/>
        </p:nvSpPr>
        <p:spPr>
          <a:xfrm>
            <a:off x="1746658" y="6364401"/>
            <a:ext cx="332975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사용자가 편한 인증수단 중 하나를 선택하여 클릭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9AB2A00-685D-3A89-C4C2-84BC9D748A21}"/>
              </a:ext>
            </a:extLst>
          </p:cNvPr>
          <p:cNvSpPr txBox="1"/>
          <p:nvPr/>
        </p:nvSpPr>
        <p:spPr>
          <a:xfrm>
            <a:off x="441325" y="3675955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2.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본인 확인 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058628B-E108-EB58-48DF-5E6684F7FFCD}"/>
              </a:ext>
            </a:extLst>
          </p:cNvPr>
          <p:cNvSpPr txBox="1"/>
          <p:nvPr/>
        </p:nvSpPr>
        <p:spPr>
          <a:xfrm>
            <a:off x="430781" y="6897535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3.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약관동의 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27" name="그림 26">
            <a:extLst>
              <a:ext uri="{FF2B5EF4-FFF2-40B4-BE49-F238E27FC236}">
                <a16:creationId xmlns:a16="http://schemas.microsoft.com/office/drawing/2014/main" id="{1776E458-4E81-1264-8527-CFC36C893A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325" y="7216853"/>
            <a:ext cx="5950969" cy="3350361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C042FA6F-900C-8F0C-81D3-3A48C14EA4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1799"/>
          <a:stretch>
            <a:fillRect/>
          </a:stretch>
        </p:blipFill>
        <p:spPr>
          <a:xfrm>
            <a:off x="476250" y="1627324"/>
            <a:ext cx="5940425" cy="1581390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6845DD87-1760-548E-D124-DA4DD2B713FC}"/>
              </a:ext>
            </a:extLst>
          </p:cNvPr>
          <p:cNvSpPr/>
          <p:nvPr/>
        </p:nvSpPr>
        <p:spPr>
          <a:xfrm>
            <a:off x="1444256" y="1772095"/>
            <a:ext cx="1984744" cy="1260371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E99A32-85E1-82F2-EB0E-EEC2B04A50AA}"/>
              </a:ext>
            </a:extLst>
          </p:cNvPr>
          <p:cNvSpPr txBox="1"/>
          <p:nvPr/>
        </p:nvSpPr>
        <p:spPr>
          <a:xfrm>
            <a:off x="1375233" y="3096511"/>
            <a:ext cx="205376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14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세 이상 개인회원가입 클릭</a:t>
            </a:r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65CF4692-B5EA-5D6C-ED67-40DD078A07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325" y="10747217"/>
            <a:ext cx="5950969" cy="308732"/>
          </a:xfrm>
          <a:prstGeom prst="rect">
            <a:avLst/>
          </a:prstGeom>
        </p:spPr>
      </p:pic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7AB3FF84-C24F-7A16-DFE0-E825516816F2}"/>
              </a:ext>
            </a:extLst>
          </p:cNvPr>
          <p:cNvSpPr/>
          <p:nvPr/>
        </p:nvSpPr>
        <p:spPr>
          <a:xfrm>
            <a:off x="5748670" y="10668002"/>
            <a:ext cx="671976" cy="430475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1C5751E-C9CD-6215-B6D4-F5A5DD735B14}"/>
              </a:ext>
            </a:extLst>
          </p:cNvPr>
          <p:cNvSpPr txBox="1"/>
          <p:nvPr/>
        </p:nvSpPr>
        <p:spPr>
          <a:xfrm>
            <a:off x="3803907" y="10943564"/>
            <a:ext cx="1944763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필수항목 체크 후 다음 클릭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E6D81EF6-BCBC-031B-39F8-ED61AB59B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pPr/>
              <a:t>4</a:t>
            </a:fld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2161646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6B5F4A-4239-A2B6-792C-8A33ACDB69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ABAD8435-3000-3BDC-4035-352EC6009E69}"/>
              </a:ext>
            </a:extLst>
          </p:cNvPr>
          <p:cNvSpPr txBox="1"/>
          <p:nvPr/>
        </p:nvSpPr>
        <p:spPr>
          <a:xfrm>
            <a:off x="441325" y="858728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4.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정보입력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C5F9BD62-8518-6D70-FF67-5DED9E4BABB1}"/>
              </a:ext>
            </a:extLst>
          </p:cNvPr>
          <p:cNvGrpSpPr/>
          <p:nvPr/>
        </p:nvGrpSpPr>
        <p:grpSpPr>
          <a:xfrm>
            <a:off x="427740" y="1178047"/>
            <a:ext cx="5954010" cy="4769474"/>
            <a:chOff x="296190" y="977949"/>
            <a:chExt cx="6228596" cy="4989433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6BEE847E-DDDD-2BE5-333B-D63E1F9AA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6190" y="977949"/>
              <a:ext cx="6228596" cy="4989433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C3058775-A9A1-B393-FD29-A02B6003056A}"/>
                </a:ext>
              </a:extLst>
            </p:cNvPr>
            <p:cNvSpPr/>
            <p:nvPr/>
          </p:nvSpPr>
          <p:spPr>
            <a:xfrm>
              <a:off x="1526582" y="2193009"/>
              <a:ext cx="503695" cy="1472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A349922B-6EB8-5DA2-FAED-34DFE2165607}"/>
                </a:ext>
              </a:extLst>
            </p:cNvPr>
            <p:cNvSpPr/>
            <p:nvPr/>
          </p:nvSpPr>
          <p:spPr>
            <a:xfrm>
              <a:off x="1522705" y="4553918"/>
              <a:ext cx="503695" cy="1472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47706BEA-CAEF-2422-EB21-153544D61800}"/>
                </a:ext>
              </a:extLst>
            </p:cNvPr>
            <p:cNvSpPr/>
            <p:nvPr/>
          </p:nvSpPr>
          <p:spPr>
            <a:xfrm>
              <a:off x="1941157" y="5768978"/>
              <a:ext cx="503695" cy="1472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" name="그림 9">
            <a:extLst>
              <a:ext uri="{FF2B5EF4-FFF2-40B4-BE49-F238E27FC236}">
                <a16:creationId xmlns:a16="http://schemas.microsoft.com/office/drawing/2014/main" id="{3A7B3FB3-51AB-8D6E-AC0D-AB5F2438E8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740" y="6097915"/>
            <a:ext cx="5954010" cy="293130"/>
          </a:xfrm>
          <a:prstGeom prst="rect">
            <a:avLst/>
          </a:prstGeom>
        </p:spPr>
      </p:pic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49A3025-01BA-68BA-6DBF-369C5A132744}"/>
              </a:ext>
            </a:extLst>
          </p:cNvPr>
          <p:cNvSpPr/>
          <p:nvPr/>
        </p:nvSpPr>
        <p:spPr>
          <a:xfrm>
            <a:off x="5737373" y="6051558"/>
            <a:ext cx="711052" cy="377598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726AF48-F0C3-72ED-5DE4-DB9690B47C2D}"/>
              </a:ext>
            </a:extLst>
          </p:cNvPr>
          <p:cNvSpPr txBox="1"/>
          <p:nvPr/>
        </p:nvSpPr>
        <p:spPr>
          <a:xfrm>
            <a:off x="1662870" y="6183125"/>
            <a:ext cx="400782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아이디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,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비밀번호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,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성명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,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주소 필수 항목 입력 후 신청 클릭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30C1DE-7C1D-FC91-9A4A-A61D74F931F1}"/>
              </a:ext>
            </a:extLst>
          </p:cNvPr>
          <p:cNvSpPr txBox="1"/>
          <p:nvPr/>
        </p:nvSpPr>
        <p:spPr>
          <a:xfrm>
            <a:off x="441325" y="6900442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5.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회원가입 완료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EEA26B6C-90B1-22EB-8E5A-F93AFC2BC6D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3586"/>
          <a:stretch>
            <a:fillRect/>
          </a:stretch>
        </p:blipFill>
        <p:spPr>
          <a:xfrm>
            <a:off x="1312189" y="7287310"/>
            <a:ext cx="4233622" cy="3240028"/>
          </a:xfrm>
          <a:prstGeom prst="rect">
            <a:avLst/>
          </a:prstGeom>
        </p:spPr>
      </p:pic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09D206B3-5BAA-4A9B-88D8-6D97F38AF39C}"/>
              </a:ext>
            </a:extLst>
          </p:cNvPr>
          <p:cNvSpPr/>
          <p:nvPr/>
        </p:nvSpPr>
        <p:spPr>
          <a:xfrm>
            <a:off x="4195837" y="9949201"/>
            <a:ext cx="808554" cy="484880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44285F-C1E0-28C9-BB1A-DF5D5448EB99}"/>
              </a:ext>
            </a:extLst>
          </p:cNvPr>
          <p:cNvSpPr txBox="1"/>
          <p:nvPr/>
        </p:nvSpPr>
        <p:spPr>
          <a:xfrm>
            <a:off x="3517452" y="10448694"/>
            <a:ext cx="242085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회원가입 신청완료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후 로그인 클릭</a:t>
            </a: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4D8966E-0882-80DE-6C8E-2E6441A97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pPr/>
              <a:t>5</a:t>
            </a:fld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639768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FA258F-ACFD-34B9-1F72-6EFA57994F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62B48D3-6CC4-9592-EB38-5094DFEE2AA0}"/>
              </a:ext>
            </a:extLst>
          </p:cNvPr>
          <p:cNvSpPr txBox="1"/>
          <p:nvPr/>
        </p:nvSpPr>
        <p:spPr>
          <a:xfrm>
            <a:off x="441325" y="949841"/>
            <a:ext cx="4110038" cy="327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800"/>
              </a:lnSpc>
              <a:buFont typeface="Wingdings" panose="05000000000000000000" pitchFamily="2" charset="2"/>
              <a:buChar char="ü"/>
            </a:pPr>
            <a:r>
              <a:rPr lang="ko-KR" altLang="en-US" sz="16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로그인</a:t>
            </a:r>
            <a:endParaRPr lang="en-US" altLang="ko-KR" sz="16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09040C4-DE86-B580-34A4-00D4A0E31C74}"/>
              </a:ext>
            </a:extLst>
          </p:cNvPr>
          <p:cNvSpPr txBox="1"/>
          <p:nvPr/>
        </p:nvSpPr>
        <p:spPr>
          <a:xfrm>
            <a:off x="441325" y="1404083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1.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회원가입 완료 후 로그인 필수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D8A3A125-ED01-3F06-80A5-5D78A3D486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7771"/>
          <a:stretch>
            <a:fillRect/>
          </a:stretch>
        </p:blipFill>
        <p:spPr>
          <a:xfrm>
            <a:off x="441325" y="1787445"/>
            <a:ext cx="5940425" cy="4326952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A6DB25D6-EF1A-99BF-B637-B8AAF40D8FDF}"/>
              </a:ext>
            </a:extLst>
          </p:cNvPr>
          <p:cNvSpPr/>
          <p:nvPr/>
        </p:nvSpPr>
        <p:spPr>
          <a:xfrm>
            <a:off x="476250" y="3799362"/>
            <a:ext cx="5905500" cy="2232843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61A4E7-526C-0238-43CF-4B173F5D7666}"/>
              </a:ext>
            </a:extLst>
          </p:cNvPr>
          <p:cNvSpPr txBox="1"/>
          <p:nvPr/>
        </p:nvSpPr>
        <p:spPr>
          <a:xfrm>
            <a:off x="1748300" y="4841400"/>
            <a:ext cx="299793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사용자가 편한 인증 수단을 선택하여 로그인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F733931-73C7-8B4E-3744-606EC2DC4BFE}"/>
              </a:ext>
            </a:extLst>
          </p:cNvPr>
          <p:cNvSpPr txBox="1"/>
          <p:nvPr/>
        </p:nvSpPr>
        <p:spPr>
          <a:xfrm>
            <a:off x="441325" y="6560874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로그인 후 자동적으로 메인페이지로 이동됨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29C5BF04-C9DB-9FA3-B283-8E7959DD40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075" y="6880193"/>
            <a:ext cx="5905500" cy="3971552"/>
          </a:xfrm>
          <a:prstGeom prst="rect">
            <a:avLst/>
          </a:prstGeom>
        </p:spPr>
      </p:pic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1C77430-2FA6-AB9E-C3C1-D466C2CEC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pPr/>
              <a:t>6</a:t>
            </a:fld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3082564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035BA6-2556-9D11-8450-8F4A7EDEF5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791D5508-3355-DEC2-A9D6-C6932B5AAE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553" y="1867189"/>
            <a:ext cx="5942197" cy="2334217"/>
          </a:xfrm>
          <a:prstGeom prst="rect">
            <a:avLst/>
          </a:prstGeom>
        </p:spPr>
      </p:pic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AF54B887-5B5F-B652-44A2-79C881DA86D1}"/>
              </a:ext>
            </a:extLst>
          </p:cNvPr>
          <p:cNvSpPr/>
          <p:nvPr/>
        </p:nvSpPr>
        <p:spPr>
          <a:xfrm>
            <a:off x="2278912" y="2383465"/>
            <a:ext cx="854148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00463ABE-2BCC-E1F3-46FA-B9EAC495B30E}"/>
              </a:ext>
            </a:extLst>
          </p:cNvPr>
          <p:cNvSpPr/>
          <p:nvPr/>
        </p:nvSpPr>
        <p:spPr>
          <a:xfrm>
            <a:off x="499731" y="2954079"/>
            <a:ext cx="854148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3FA7F52D-D1F0-BE63-43A7-C035ADE72754}"/>
              </a:ext>
            </a:extLst>
          </p:cNvPr>
          <p:cNvSpPr/>
          <p:nvPr/>
        </p:nvSpPr>
        <p:spPr>
          <a:xfrm>
            <a:off x="2030376" y="2770783"/>
            <a:ext cx="854148" cy="238028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305F32-98A3-95E8-303F-4E3A98528594}"/>
              </a:ext>
            </a:extLst>
          </p:cNvPr>
          <p:cNvSpPr txBox="1"/>
          <p:nvPr/>
        </p:nvSpPr>
        <p:spPr>
          <a:xfrm>
            <a:off x="1257872" y="4180947"/>
            <a:ext cx="447430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상단메뉴에서  직업 능력 개발 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&lt;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국민내일배움카드 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&lt;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발급신청 클릭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700C4BD9-2200-33DC-18C1-14A591046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868" y="5103163"/>
            <a:ext cx="5924882" cy="3367859"/>
          </a:xfrm>
          <a:prstGeom prst="rect">
            <a:avLst/>
          </a:prstGeom>
        </p:spPr>
      </p:pic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7A150BF7-DCF4-61AB-D886-B549F3754B4C}"/>
              </a:ext>
            </a:extLst>
          </p:cNvPr>
          <p:cNvSpPr/>
          <p:nvPr/>
        </p:nvSpPr>
        <p:spPr>
          <a:xfrm>
            <a:off x="1948859" y="7750746"/>
            <a:ext cx="1035345" cy="417212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094DEF5-D06D-300E-A36E-A22012548970}"/>
              </a:ext>
            </a:extLst>
          </p:cNvPr>
          <p:cNvSpPr txBox="1"/>
          <p:nvPr/>
        </p:nvSpPr>
        <p:spPr>
          <a:xfrm>
            <a:off x="1424449" y="8351297"/>
            <a:ext cx="47548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국민내일배움 발급 클릭 → 개인회원 실명 인증</a:t>
            </a:r>
            <a:r>
              <a:rPr lang="en-US" altLang="ko-KR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(</a:t>
            </a:r>
            <a:r>
              <a:rPr lang="ko-KR" altLang="en-US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필수 </a:t>
            </a:r>
            <a:r>
              <a:rPr lang="en-US" altLang="ko-KR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1</a:t>
            </a:r>
            <a:r>
              <a:rPr lang="ko-KR" altLang="en-US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번으로 인증</a:t>
            </a:r>
            <a:r>
              <a:rPr lang="en-US" altLang="ko-KR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)</a:t>
            </a:r>
            <a:endParaRPr lang="ko-KR" altLang="en-US" sz="1400" b="1">
              <a:solidFill>
                <a:srgbClr val="FF0000"/>
              </a:solidFill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24" name="그림 23">
            <a:extLst>
              <a:ext uri="{FF2B5EF4-FFF2-40B4-BE49-F238E27FC236}">
                <a16:creationId xmlns:a16="http://schemas.microsoft.com/office/drawing/2014/main" id="{60A2A53F-C223-F74A-9465-034AE909D8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553" y="9350887"/>
            <a:ext cx="5924882" cy="148975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C8A65AC5-9E22-367D-FD1C-2D3F0752A8C0}"/>
              </a:ext>
            </a:extLst>
          </p:cNvPr>
          <p:cNvSpPr txBox="1"/>
          <p:nvPr/>
        </p:nvSpPr>
        <p:spPr>
          <a:xfrm>
            <a:off x="4413334" y="8944006"/>
            <a:ext cx="19014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페이지 하단으로 스크롤 이동</a:t>
            </a:r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786BFB35-7000-E313-FFF0-612DFDC50D69}"/>
              </a:ext>
            </a:extLst>
          </p:cNvPr>
          <p:cNvSpPr/>
          <p:nvPr/>
        </p:nvSpPr>
        <p:spPr>
          <a:xfrm>
            <a:off x="5557284" y="10431266"/>
            <a:ext cx="807151" cy="413077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E39B7FE-400B-CEB8-D257-17DDB2BE9FB0}"/>
              </a:ext>
            </a:extLst>
          </p:cNvPr>
          <p:cNvSpPr txBox="1"/>
          <p:nvPr/>
        </p:nvSpPr>
        <p:spPr>
          <a:xfrm>
            <a:off x="2665146" y="10546504"/>
            <a:ext cx="289213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주민등록번호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,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성명 입력 후 실명확인 클릭</a:t>
            </a:r>
          </a:p>
        </p:txBody>
      </p:sp>
      <p:sp>
        <p:nvSpPr>
          <p:cNvPr id="30" name="텍스트 개체 틀 8">
            <a:extLst>
              <a:ext uri="{FF2B5EF4-FFF2-40B4-BE49-F238E27FC236}">
                <a16:creationId xmlns:a16="http://schemas.microsoft.com/office/drawing/2014/main" id="{B887A3C1-4235-DFB0-8C7B-62782A8B41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7" y="786767"/>
            <a:ext cx="5915025" cy="607447"/>
          </a:xfrm>
        </p:spPr>
        <p:txBody>
          <a:bodyPr/>
          <a:lstStyle/>
          <a:p>
            <a:r>
              <a:rPr lang="en-US" altLang="ko-KR"/>
              <a:t>[</a:t>
            </a:r>
            <a:r>
              <a:rPr lang="ko-KR" altLang="en-US"/>
              <a:t> </a:t>
            </a:r>
            <a:r>
              <a:rPr lang="en-US" altLang="ko-KR"/>
              <a:t>“</a:t>
            </a:r>
            <a:r>
              <a:rPr lang="ko-KR" altLang="en-US"/>
              <a:t>고용</a:t>
            </a:r>
            <a:r>
              <a:rPr lang="en-US" altLang="ko-KR"/>
              <a:t>24” </a:t>
            </a:r>
            <a:r>
              <a:rPr lang="ko-KR" altLang="en-US"/>
              <a:t>회원가입 후 내일배움카드 신청</a:t>
            </a:r>
            <a:r>
              <a:rPr lang="en-US" altLang="ko-KR"/>
              <a:t>]</a:t>
            </a:r>
            <a:endParaRPr lang="ko-KR" alt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4914225-2490-E21E-CBF0-433EC6ACDF3A}"/>
              </a:ext>
            </a:extLst>
          </p:cNvPr>
          <p:cNvSpPr txBox="1"/>
          <p:nvPr/>
        </p:nvSpPr>
        <p:spPr>
          <a:xfrm>
            <a:off x="439553" y="1442002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1.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상단메뉴에서 선택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5EBFE99D-53BA-6802-81A5-7F8DB6DA3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pPr/>
              <a:t>7</a:t>
            </a:fld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1592955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06F29-319C-D437-86A0-08BEFBD5DA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5E44CBF6-0905-B482-C115-088BD8906252}"/>
              </a:ext>
            </a:extLst>
          </p:cNvPr>
          <p:cNvSpPr txBox="1"/>
          <p:nvPr/>
        </p:nvSpPr>
        <p:spPr>
          <a:xfrm>
            <a:off x="441325" y="920812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3.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실명 인증 후 다시 로그인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D22C2178-8F33-5097-1AA0-3CC63F920D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8829"/>
          <a:stretch>
            <a:fillRect/>
          </a:stretch>
        </p:blipFill>
        <p:spPr>
          <a:xfrm>
            <a:off x="441325" y="1240130"/>
            <a:ext cx="5940425" cy="3218860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951EBD35-F90B-6E50-5C3C-32F3DF3981FE}"/>
              </a:ext>
            </a:extLst>
          </p:cNvPr>
          <p:cNvSpPr/>
          <p:nvPr/>
        </p:nvSpPr>
        <p:spPr>
          <a:xfrm>
            <a:off x="476250" y="2143955"/>
            <a:ext cx="5905500" cy="2232843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2642BB-4F28-C0B4-7521-B6A010120F8B}"/>
              </a:ext>
            </a:extLst>
          </p:cNvPr>
          <p:cNvSpPr txBox="1"/>
          <p:nvPr/>
        </p:nvSpPr>
        <p:spPr>
          <a:xfrm>
            <a:off x="1748300" y="3185993"/>
            <a:ext cx="299793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사용자가 편한 인증 수단을 선택하여 로그인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96DACAD4-818C-FCF2-FD0B-FDDF65ED5C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553" y="5126865"/>
            <a:ext cx="5942197" cy="2334217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6DA4C273-BCD9-04E3-451F-E714287A849E}"/>
              </a:ext>
            </a:extLst>
          </p:cNvPr>
          <p:cNvSpPr/>
          <p:nvPr/>
        </p:nvSpPr>
        <p:spPr>
          <a:xfrm>
            <a:off x="2278912" y="5643141"/>
            <a:ext cx="854148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FD118C72-A2AE-DB2B-469D-7408B15217D4}"/>
              </a:ext>
            </a:extLst>
          </p:cNvPr>
          <p:cNvSpPr/>
          <p:nvPr/>
        </p:nvSpPr>
        <p:spPr>
          <a:xfrm>
            <a:off x="499731" y="6213755"/>
            <a:ext cx="854148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2932D24D-CB73-CA81-7DB3-1A6F399171B9}"/>
              </a:ext>
            </a:extLst>
          </p:cNvPr>
          <p:cNvSpPr/>
          <p:nvPr/>
        </p:nvSpPr>
        <p:spPr>
          <a:xfrm>
            <a:off x="2030376" y="6030459"/>
            <a:ext cx="854148" cy="238028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12F247-41E8-62D6-306C-C8423292EF80}"/>
              </a:ext>
            </a:extLst>
          </p:cNvPr>
          <p:cNvSpPr txBox="1"/>
          <p:nvPr/>
        </p:nvSpPr>
        <p:spPr>
          <a:xfrm>
            <a:off x="1257872" y="7440623"/>
            <a:ext cx="447430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상단메뉴에서  직업능력 개발 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&lt;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국민내일배움카드 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&lt;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발급신청 클릭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DCF4198-2DD2-2670-954F-B58DDF88A0C0}"/>
              </a:ext>
            </a:extLst>
          </p:cNvPr>
          <p:cNvSpPr txBox="1"/>
          <p:nvPr/>
        </p:nvSpPr>
        <p:spPr>
          <a:xfrm>
            <a:off x="439553" y="4701678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4.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상단메뉴에서 선택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16C41B-FED9-3067-9F64-EBAD77E7F40A}"/>
              </a:ext>
            </a:extLst>
          </p:cNvPr>
          <p:cNvSpPr txBox="1"/>
          <p:nvPr/>
        </p:nvSpPr>
        <p:spPr>
          <a:xfrm>
            <a:off x="439553" y="8364676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5.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카드발급페이지로 이동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16BAC0C5-916E-C102-3C60-FBCF53B6FC4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4344" t="16860" r="24086" b="67285"/>
          <a:stretch>
            <a:fillRect/>
          </a:stretch>
        </p:blipFill>
        <p:spPr>
          <a:xfrm>
            <a:off x="164174" y="8734606"/>
            <a:ext cx="6492953" cy="1162105"/>
          </a:xfrm>
          <a:prstGeom prst="rect">
            <a:avLst/>
          </a:prstGeom>
        </p:spPr>
      </p:pic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9AA5F2AD-10C3-2694-1B00-E2866C5FB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pPr/>
              <a:t>8</a:t>
            </a:fld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2572603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0D15A2-2992-B588-BFFE-4490DC453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D92467AA-2442-E9F1-0BFB-E76F8A2C69EE}"/>
              </a:ext>
            </a:extLst>
          </p:cNvPr>
          <p:cNvSpPr txBox="1"/>
          <p:nvPr/>
        </p:nvSpPr>
        <p:spPr>
          <a:xfrm>
            <a:off x="439553" y="928974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5.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카드발급페이지 </a:t>
            </a: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: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 각 페이지별 체크와 입력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AEB5A25-19CE-2720-382E-CF6A24F89E9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5448" t="22107" r="24087" b="67285"/>
          <a:stretch>
            <a:fillRect/>
          </a:stretch>
        </p:blipFill>
        <p:spPr>
          <a:xfrm>
            <a:off x="290623" y="1197935"/>
            <a:ext cx="6270361" cy="95693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062FF6C-3472-72E4-2B8B-31D3A6CCA113}"/>
              </a:ext>
            </a:extLst>
          </p:cNvPr>
          <p:cNvSpPr txBox="1"/>
          <p:nvPr/>
        </p:nvSpPr>
        <p:spPr>
          <a:xfrm>
            <a:off x="669538" y="2165497"/>
            <a:ext cx="2666114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각 상세페이지별 체크와 해당사항 선택</a:t>
            </a:r>
            <a:endParaRPr lang="en-US" altLang="ko-KR" sz="1300" b="1">
              <a:solidFill>
                <a:srgbClr val="FF0000"/>
              </a:solidFill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  <a:p>
            <a:pPr marL="177800" indent="-177800">
              <a:buAutoNum type="arabicPeriod"/>
            </a:pP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신청자격 확인</a:t>
            </a:r>
            <a:endParaRPr lang="en-US" altLang="ko-KR" sz="1300" b="1">
              <a:solidFill>
                <a:srgbClr val="FF0000"/>
              </a:solidFill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  <a:p>
            <a:pPr marL="177800" indent="-177800">
              <a:buAutoNum type="arabicPeriod"/>
            </a:pP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권리 및 의무사항</a:t>
            </a:r>
            <a:endParaRPr lang="en-US" altLang="ko-KR" sz="1300" b="1">
              <a:solidFill>
                <a:srgbClr val="FF0000"/>
              </a:solidFill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  <a:p>
            <a:pPr marL="177800" indent="-177800">
              <a:buAutoNum type="arabicPeriod"/>
            </a:pP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발급신청서 작성</a:t>
            </a:r>
            <a:endParaRPr lang="en-US" altLang="ko-KR" sz="1300" b="1">
              <a:solidFill>
                <a:srgbClr val="FF0000"/>
              </a:solidFill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  <a:p>
            <a:pPr marL="177800" indent="-177800">
              <a:buAutoNum type="arabicPeriod"/>
            </a:pP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동의 및 신청</a:t>
            </a:r>
            <a:endParaRPr lang="en-US" altLang="ko-KR" sz="1300" b="1">
              <a:solidFill>
                <a:srgbClr val="FF0000"/>
              </a:solidFill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  <a:p>
            <a:pPr marL="177800" indent="-177800">
              <a:buAutoNum type="arabicPeriod"/>
            </a:pP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발급신청 내용</a:t>
            </a:r>
            <a:endParaRPr lang="en-US" altLang="ko-KR" sz="1300" b="1">
              <a:solidFill>
                <a:srgbClr val="FF0000"/>
              </a:solidFill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2722F53B-9ACA-9343-3497-92E52D8083E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498" t="6423" r="17209" b="50784"/>
          <a:stretch>
            <a:fillRect/>
          </a:stretch>
        </p:blipFill>
        <p:spPr>
          <a:xfrm>
            <a:off x="290623" y="4025318"/>
            <a:ext cx="5824945" cy="4295016"/>
          </a:xfrm>
          <a:prstGeom prst="rect">
            <a:avLst/>
          </a:prstGeom>
        </p:spPr>
      </p:pic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7339308-A8CA-C014-77EA-57D1DEB541FA}"/>
              </a:ext>
            </a:extLst>
          </p:cNvPr>
          <p:cNvSpPr/>
          <p:nvPr/>
        </p:nvSpPr>
        <p:spPr>
          <a:xfrm>
            <a:off x="2381693" y="5217042"/>
            <a:ext cx="255181" cy="14176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AACAD3AA-41A0-C3A9-BFC5-74040F2E3C5F}"/>
              </a:ext>
            </a:extLst>
          </p:cNvPr>
          <p:cNvSpPr/>
          <p:nvPr/>
        </p:nvSpPr>
        <p:spPr>
          <a:xfrm>
            <a:off x="2534093" y="5369442"/>
            <a:ext cx="255181" cy="14176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EAF50BE0-3EB3-3091-97A0-FAE6BAC12B5B}"/>
              </a:ext>
            </a:extLst>
          </p:cNvPr>
          <p:cNvSpPr/>
          <p:nvPr/>
        </p:nvSpPr>
        <p:spPr>
          <a:xfrm>
            <a:off x="5422605" y="7549117"/>
            <a:ext cx="581246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F37955-15F9-3231-3D6D-2028407EA973}"/>
              </a:ext>
            </a:extLst>
          </p:cNvPr>
          <p:cNvSpPr txBox="1"/>
          <p:nvPr/>
        </p:nvSpPr>
        <p:spPr>
          <a:xfrm>
            <a:off x="3698501" y="8317323"/>
            <a:ext cx="237276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내일배움카드신청 완료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,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확인 클릭</a:t>
            </a: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0156A6D4-3494-57E8-E442-A250C0715CB6}"/>
              </a:ext>
            </a:extLst>
          </p:cNvPr>
          <p:cNvSpPr/>
          <p:nvPr/>
        </p:nvSpPr>
        <p:spPr>
          <a:xfrm>
            <a:off x="4703136" y="7907015"/>
            <a:ext cx="854148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E091745E-C437-A8D9-9513-76D7EB16E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pPr/>
              <a:t>9</a:t>
            </a:fld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10920154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테마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250</TotalTime>
  <Words>501</Words>
  <Application>Microsoft Office PowerPoint</Application>
  <PresentationFormat>와이드스크린</PresentationFormat>
  <Paragraphs>110</Paragraphs>
  <Slides>17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27" baseType="lpstr">
      <vt:lpstr>AppleSDGothicNeoB00</vt:lpstr>
      <vt:lpstr>AppleSDGothicNeoR00</vt:lpstr>
      <vt:lpstr>AppleSDGothicNeoSB00</vt:lpstr>
      <vt:lpstr>G마켓 산스 TTF Bold</vt:lpstr>
      <vt:lpstr>맑은 고딕</vt:lpstr>
      <vt:lpstr>Aptos</vt:lpstr>
      <vt:lpstr>Aptos Display</vt:lpstr>
      <vt:lpstr>Arial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jin kang</dc:creator>
  <cp:lastModifiedBy>jin kang</cp:lastModifiedBy>
  <cp:revision>26</cp:revision>
  <dcterms:created xsi:type="dcterms:W3CDTF">2026-04-13T22:29:36Z</dcterms:created>
  <dcterms:modified xsi:type="dcterms:W3CDTF">2026-04-23T04:29:40Z</dcterms:modified>
</cp:coreProperties>
</file>